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7556500" cy="10693400"/>
  <p:notesSz cx="6858000" cy="9144000"/>
  <p:embeddedFontLst>
    <p:embeddedFont>
      <p:font typeface="Montserrat Classic" panose="020B0604020202020204" charset="0"/>
      <p:regular r:id="rId4"/>
    </p:embeddedFont>
    <p:embeddedFont>
      <p:font typeface="Oswald" panose="00000500000000000000" pitchFamily="2"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8" d="100"/>
          <a:sy n="68" d="100"/>
        </p:scale>
        <p:origin x="3186"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Κάντε κλικ για να επεξεργαστείτε το στυλ τίτλου «Master»</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Κάντε κλικ για να επεξεργαστείτε τα στυλ κειμένου του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28/8/2026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svg="http://schemas.microsoft.com/office/drawing/2016/SVG/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27868" y="-442796"/>
            <a:ext cx="9487868" cy="12388946"/>
          </a:xfrm>
          <a:custGeom>
            <a:avLst/>
            <a:gdLst/>
            <a:ahLst/>
            <a:cxnLst/>
            <a:rect l="l" t="t" r="r" b="b"/>
            <a:pathLst>
              <a:path w="9487868" h="12388946">
                <a:moveTo>
                  <a:pt x="0" y="0"/>
                </a:moveTo>
                <a:lnTo>
                  <a:pt x="9487868" y="0"/>
                </a:lnTo>
                <a:lnTo>
                  <a:pt x="9487868" y="12388946"/>
                </a:lnTo>
                <a:lnTo>
                  <a:pt x="0" y="12388946"/>
                </a:lnTo>
                <a:lnTo>
                  <a:pt x="0" y="0"/>
                </a:lnTo>
                <a:close/>
              </a:path>
            </a:pathLst>
          </a:custGeom>
          <a:blipFill>
            <a:blip r:embed="rId2">
              <a:alphaModFix amt="3000"/>
              <a:extLst>
                <a:ext uri="{96DAC541-7B7A-43D3-8B79-37D633B846F1}">
                  <asvg:svgBlip xmlns:asvg="http://schemas.microsoft.com/office/drawing/2016/SVG/main" r:embed="rId3"/>
                </a:ext>
              </a:extLst>
            </a:blip>
            <a:stretch>
              <a:fillRect/>
            </a:stretch>
          </a:blipFill>
        </p:spPr>
        <p:txBody>
          <a:bodyPr/>
          <a:lstStyle/>
          <a:p>
            <a:endParaRPr lang="el-GR"/>
          </a:p>
        </p:txBody>
      </p:sp>
      <p:sp>
        <p:nvSpPr>
          <p:cNvPr id="3" name="Freeform 3"/>
          <p:cNvSpPr/>
          <p:nvPr/>
        </p:nvSpPr>
        <p:spPr>
          <a:xfrm rot="-5400000">
            <a:off x="1334025" y="7020000"/>
            <a:ext cx="4891950" cy="7560000"/>
          </a:xfrm>
          <a:custGeom>
            <a:avLst/>
            <a:gdLst/>
            <a:ahLst/>
            <a:cxnLst/>
            <a:rect l="l" t="t" r="r" b="b"/>
            <a:pathLst>
              <a:path w="4891950" h="7560000">
                <a:moveTo>
                  <a:pt x="0" y="0"/>
                </a:moveTo>
                <a:lnTo>
                  <a:pt x="4891950" y="0"/>
                </a:lnTo>
                <a:lnTo>
                  <a:pt x="4891950" y="7560000"/>
                </a:lnTo>
                <a:lnTo>
                  <a:pt x="0" y="7560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5400000" flipH="1" flipV="1">
            <a:off x="1334025" y="-3420000"/>
            <a:ext cx="4891950" cy="7560000"/>
          </a:xfrm>
          <a:custGeom>
            <a:avLst/>
            <a:gdLst/>
            <a:ahLst/>
            <a:cxnLst/>
            <a:rect l="l" t="t" r="r" b="b"/>
            <a:pathLst>
              <a:path w="4891950" h="7560000">
                <a:moveTo>
                  <a:pt x="4891950" y="7560000"/>
                </a:moveTo>
                <a:lnTo>
                  <a:pt x="0" y="7560000"/>
                </a:lnTo>
                <a:lnTo>
                  <a:pt x="0" y="0"/>
                </a:lnTo>
                <a:lnTo>
                  <a:pt x="4891950" y="0"/>
                </a:lnTo>
                <a:lnTo>
                  <a:pt x="4891950" y="75600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flipV="1">
            <a:off x="-447665" y="1124818"/>
            <a:ext cx="2407330" cy="2289320"/>
          </a:xfrm>
          <a:prstGeom prst="line">
            <a:avLst/>
          </a:prstGeom>
          <a:ln w="38100" cap="flat">
            <a:solidFill>
              <a:srgbClr val="DF5C25"/>
            </a:solidFill>
            <a:prstDash val="solid"/>
            <a:headEnd type="none" w="sm" len="sm"/>
            <a:tailEnd type="none" w="sm" len="sm"/>
          </a:ln>
        </p:spPr>
      </p:sp>
      <p:sp>
        <p:nvSpPr>
          <p:cNvPr id="6" name="AutoShape 6"/>
          <p:cNvSpPr/>
          <p:nvPr/>
        </p:nvSpPr>
        <p:spPr>
          <a:xfrm flipV="1">
            <a:off x="5600335" y="7704875"/>
            <a:ext cx="2407330" cy="2289320"/>
          </a:xfrm>
          <a:prstGeom prst="line">
            <a:avLst/>
          </a:prstGeom>
          <a:ln w="38100" cap="flat">
            <a:solidFill>
              <a:srgbClr val="DF5C25"/>
            </a:solidFill>
            <a:prstDash val="solid"/>
            <a:headEnd type="none" w="sm" len="sm"/>
            <a:tailEnd type="none" w="sm" len="sm"/>
          </a:ln>
        </p:spPr>
      </p:sp>
      <p:grpSp>
        <p:nvGrpSpPr>
          <p:cNvPr id="7" name="Group 7"/>
          <p:cNvGrpSpPr/>
          <p:nvPr/>
        </p:nvGrpSpPr>
        <p:grpSpPr>
          <a:xfrm>
            <a:off x="267956" y="9772612"/>
            <a:ext cx="226051" cy="47625"/>
            <a:chOff x="0" y="0"/>
            <a:chExt cx="59536" cy="12543"/>
          </a:xfrm>
        </p:grpSpPr>
        <p:sp>
          <p:nvSpPr>
            <p:cNvPr id="8" name="Freeform 8"/>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DF5C25"/>
            </a:solidFill>
          </p:spPr>
        </p:sp>
        <p:sp>
          <p:nvSpPr>
            <p:cNvPr id="9" name="TextBox 9"/>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267956" y="9688987"/>
            <a:ext cx="226051" cy="47625"/>
            <a:chOff x="0" y="0"/>
            <a:chExt cx="59536" cy="12543"/>
          </a:xfrm>
        </p:grpSpPr>
        <p:sp>
          <p:nvSpPr>
            <p:cNvPr id="11" name="Freeform 11"/>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165739"/>
            </a:solidFill>
          </p:spPr>
        </p:sp>
        <p:sp>
          <p:nvSpPr>
            <p:cNvPr id="12" name="TextBox 12"/>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a:off x="7065993" y="1316443"/>
            <a:ext cx="226051" cy="47625"/>
            <a:chOff x="0" y="0"/>
            <a:chExt cx="59536" cy="12543"/>
          </a:xfrm>
        </p:grpSpPr>
        <p:sp>
          <p:nvSpPr>
            <p:cNvPr id="14" name="Freeform 14"/>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DF5C25"/>
            </a:solidFill>
          </p:spPr>
        </p:sp>
        <p:sp>
          <p:nvSpPr>
            <p:cNvPr id="15" name="TextBox 15"/>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7065993" y="1232818"/>
            <a:ext cx="226051" cy="47625"/>
            <a:chOff x="0" y="0"/>
            <a:chExt cx="59536" cy="12543"/>
          </a:xfrm>
        </p:grpSpPr>
        <p:sp>
          <p:nvSpPr>
            <p:cNvPr id="17" name="Freeform 17"/>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165739"/>
            </a:solidFill>
          </p:spPr>
        </p:sp>
        <p:sp>
          <p:nvSpPr>
            <p:cNvPr id="18" name="TextBox 18"/>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sp>
        <p:nvSpPr>
          <p:cNvPr id="19" name="Freeform 19"/>
          <p:cNvSpPr/>
          <p:nvPr/>
        </p:nvSpPr>
        <p:spPr>
          <a:xfrm>
            <a:off x="2557855" y="1280443"/>
            <a:ext cx="2292891" cy="1129525"/>
          </a:xfrm>
          <a:custGeom>
            <a:avLst/>
            <a:gdLst/>
            <a:ahLst/>
            <a:cxnLst/>
            <a:rect l="l" t="t" r="r" b="b"/>
            <a:pathLst>
              <a:path w="2292891" h="1129525">
                <a:moveTo>
                  <a:pt x="0" y="0"/>
                </a:moveTo>
                <a:lnTo>
                  <a:pt x="2292891" y="0"/>
                </a:lnTo>
                <a:lnTo>
                  <a:pt x="2292891" y="1129524"/>
                </a:lnTo>
                <a:lnTo>
                  <a:pt x="0" y="1129524"/>
                </a:lnTo>
                <a:lnTo>
                  <a:pt x="0" y="0"/>
                </a:lnTo>
                <a:close/>
              </a:path>
            </a:pathLst>
          </a:custGeom>
          <a:blipFill>
            <a:blip r:embed="rId6"/>
            <a:stretch>
              <a:fillRect l="-12629" t="-62445" r="-9131" b="-84724"/>
            </a:stretch>
          </a:blipFill>
        </p:spPr>
      </p:sp>
      <p:sp>
        <p:nvSpPr>
          <p:cNvPr id="20" name="TextBox 20"/>
          <p:cNvSpPr txBox="1"/>
          <p:nvPr/>
        </p:nvSpPr>
        <p:spPr>
          <a:xfrm>
            <a:off x="456682" y="2279745"/>
            <a:ext cx="6646637" cy="1628972"/>
          </a:xfrm>
          <a:prstGeom prst="rect">
            <a:avLst/>
          </a:prstGeom>
        </p:spPr>
        <p:txBody>
          <a:bodyPr lIns="0" tIns="0" rIns="0" bIns="0" rtlCol="0" anchor="t">
            <a:spAutoFit/>
          </a:bodyPr>
          <a:lstStyle/>
          <a:p>
            <a:pPr algn="ctr">
              <a:lnSpc>
                <a:spcPts val="2247"/>
              </a:lnSpc>
            </a:pPr>
            <a:endParaRPr dirty="0"/>
          </a:p>
          <a:p>
            <a:pPr algn="ctr">
              <a:lnSpc>
                <a:spcPts val="1960"/>
              </a:lnSpc>
            </a:pPr>
            <a:endParaRPr lang="en-US" sz="1400" dirty="0">
              <a:solidFill>
                <a:srgbClr val="000000"/>
              </a:solidFill>
              <a:latin typeface="Oswald"/>
              <a:ea typeface="Oswald"/>
              <a:cs typeface="Oswald"/>
              <a:sym typeface="Oswald"/>
            </a:endParaRPr>
          </a:p>
          <a:p>
            <a:pPr algn="ctr">
              <a:lnSpc>
                <a:spcPts val="1960"/>
              </a:lnSpc>
            </a:pPr>
            <a:endParaRPr lang="en-US" sz="1400" dirty="0">
              <a:solidFill>
                <a:srgbClr val="000000"/>
              </a:solidFill>
              <a:latin typeface="Oswald"/>
              <a:ea typeface="Oswald"/>
              <a:cs typeface="Oswald"/>
              <a:sym typeface="Oswald"/>
            </a:endParaRPr>
          </a:p>
          <a:p>
            <a:pPr algn="ctr">
              <a:lnSpc>
                <a:spcPts val="1960"/>
              </a:lnSpc>
            </a:pPr>
            <a:endParaRPr lang="en-US" sz="1400" dirty="0">
              <a:solidFill>
                <a:srgbClr val="000000"/>
              </a:solidFill>
              <a:latin typeface="Oswald"/>
              <a:ea typeface="Oswald"/>
              <a:cs typeface="Oswald"/>
              <a:sym typeface="Oswald"/>
            </a:endParaRPr>
          </a:p>
          <a:p>
            <a:pPr algn="ctr">
              <a:lnSpc>
                <a:spcPts val="1605"/>
              </a:lnSpc>
            </a:pPr>
            <a:endParaRPr lang="en-US" sz="1400" dirty="0">
              <a:solidFill>
                <a:srgbClr val="000000"/>
              </a:solidFill>
              <a:latin typeface="Oswald"/>
              <a:ea typeface="Oswald"/>
              <a:cs typeface="Oswald"/>
              <a:sym typeface="Oswald"/>
            </a:endParaRPr>
          </a:p>
          <a:p>
            <a:pPr algn="ctr">
              <a:lnSpc>
                <a:spcPts val="1605"/>
              </a:lnSpc>
            </a:pPr>
            <a:endParaRPr lang="en-US" sz="1400" dirty="0">
              <a:solidFill>
                <a:srgbClr val="000000"/>
              </a:solidFill>
              <a:latin typeface="Oswald"/>
              <a:ea typeface="Oswald"/>
              <a:cs typeface="Oswald"/>
              <a:sym typeface="Oswald"/>
            </a:endParaRPr>
          </a:p>
          <a:p>
            <a:pPr algn="ctr">
              <a:lnSpc>
                <a:spcPts val="1267"/>
              </a:lnSpc>
            </a:pPr>
            <a:endParaRPr lang="en-US" sz="1400" dirty="0">
              <a:solidFill>
                <a:srgbClr val="000000"/>
              </a:solidFill>
              <a:latin typeface="Oswald"/>
              <a:ea typeface="Oswald"/>
              <a:cs typeface="Oswald"/>
              <a:sym typeface="Oswald"/>
            </a:endParaRPr>
          </a:p>
        </p:txBody>
      </p:sp>
      <p:sp>
        <p:nvSpPr>
          <p:cNvPr id="21" name="TextBox 20">
            <a:extLst>
              <a:ext uri="{FF2B5EF4-FFF2-40B4-BE49-F238E27FC236}">
                <a16:creationId xmlns:a16="http://schemas.microsoft.com/office/drawing/2014/main" id="{C0ABCF05-799F-65A1-C0FA-F5F9167CD34E}"/>
              </a:ext>
            </a:extLst>
          </p:cNvPr>
          <p:cNvSpPr txBox="1"/>
          <p:nvPr/>
        </p:nvSpPr>
        <p:spPr>
          <a:xfrm>
            <a:off x="494007" y="2579607"/>
            <a:ext cx="6740587" cy="7509748"/>
          </a:xfrm>
          <a:prstGeom prst="rect">
            <a:avLst/>
          </a:prstGeom>
          <a:noFill/>
        </p:spPr>
        <p:txBody>
          <a:bodyPr wrap="square" rtlCol="0">
            <a:spAutoFit/>
          </a:bodyPr>
          <a:lstStyle/>
          <a:p>
            <a:pPr algn="just"/>
            <a:r>
              <a:rPr lang="en-US" sz="1600" b="1" dirty="0"/>
              <a:t>Το πρόγραμμα BRIDGES προχωρά προς καινοτόμες λύσεις κατάρτισης στον τομέα του τουρισμού</a:t>
            </a:r>
          </a:p>
          <a:p>
            <a:pPr algn="just"/>
            <a:r>
              <a:rPr lang="en-US" sz="1600" dirty="0"/>
              <a:t>Το έργο</a:t>
            </a:r>
            <a:r>
              <a:rPr lang="en-US" sz="1600" dirty="0"/>
              <a:t> </a:t>
            </a:r>
            <a:r>
              <a:rPr lang="en-US" sz="1600" b="1" dirty="0"/>
              <a:t>BRIDGES – Bring &amp; Develop Good Education Systems </a:t>
            </a:r>
            <a:r>
              <a:rPr lang="en-US" sz="1600" dirty="0"/>
              <a:t>συνεχίζει να ενισχύει </a:t>
            </a:r>
            <a:r>
              <a:rPr lang="en-US" sz="1600" dirty="0"/>
              <a:t>τα συστήματα </a:t>
            </a:r>
            <a:r>
              <a:rPr lang="en-US" sz="1600" b="1" dirty="0"/>
              <a:t>Επαγγελματικής Εκπαίδευσης και Κατάρτισης (ΕΕΚ) </a:t>
            </a:r>
            <a:r>
              <a:rPr lang="en-US" sz="1600" dirty="0"/>
              <a:t>στον τομέα του τουρισμού, δημιουργώντας ισχυρότερους δεσμούς μεταξύ εκπαίδευσης, ανάπτυξης δεξιοτήτων και απασχόλησης.</a:t>
            </a:r>
          </a:p>
          <a:p>
            <a:pPr algn="just"/>
            <a:r>
              <a:rPr lang="en-US" sz="1600" dirty="0"/>
              <a:t>Καθ’ όλη τη διάρκεια του 2025, η σύμπραξη του BRIDGES σημείωσε σημαντική πρόοδο, προχωρώντας από την ανάλυση των </a:t>
            </a:r>
            <a:r>
              <a:rPr lang="en-US" sz="1600" dirty="0"/>
              <a:t>αναγκών της αγοράς εργασίας</a:t>
            </a:r>
            <a:r>
              <a:rPr lang="en-US" sz="1600" dirty="0"/>
              <a:t> στον τομέα του τουρισμού </a:t>
            </a:r>
            <a:r>
              <a:rPr lang="en-US" sz="1600" dirty="0"/>
              <a:t>προς την ανάπτυξη καινοτόμων μαθησιακών λύσεων, σχεδιασμένων για την καλύτερη προετοιμασία των μελλοντικών επαγγελματιών του τουρισμού.</a:t>
            </a:r>
          </a:p>
          <a:p>
            <a:pPr algn="just"/>
            <a:r>
              <a:rPr lang="en-US" sz="1600" dirty="0"/>
              <a:t>Μέσω της ανάλυσης των συστημάτων διπλής κατάρτισης, των διαδρομών ΕΕΚ και των αναγκών των τουριστικών επιχειρήσεων, οι εταίροι προσδιόρισαν τις τρέχουσες και μελλοντικές απαιτήσεις δεξιοτήτων, καθώς και τα υπάρχοντα κενά μεταξύ της προσφερόμενης κατάρτισης και </a:t>
            </a:r>
            <a:r>
              <a:rPr lang="en-US" sz="1600" dirty="0"/>
              <a:t>των προσδοκιών της αγοράς εργασίας. Αυτά τα ευρήματα αποτέλεσαν τη βάση για την ανάπτυξη πιο σχετικών και προσανατολισμένων προς τον κλάδο εκπαιδευτικών προσεγγίσεων.</a:t>
            </a:r>
          </a:p>
          <a:p>
            <a:pPr algn="just"/>
            <a:r>
              <a:rPr lang="en-US" sz="1600" dirty="0"/>
              <a:t>Με βάση αυτά τα αποτελέσματα, το BRIDGES προχώρησε στον σχεδιασμό του </a:t>
            </a:r>
            <a:r>
              <a:rPr lang="en-US" sz="1600" b="1" dirty="0"/>
              <a:t>Προ-Μαθητείας </a:t>
            </a:r>
            <a:r>
              <a:rPr lang="en-US" sz="1600" b="1" dirty="0" err="1"/>
              <a:t>Προγράμματος </a:t>
            </a:r>
            <a:r>
              <a:rPr lang="en-US" sz="1600" b="1" dirty="0"/>
              <a:t>(</a:t>
            </a:r>
            <a:r>
              <a:rPr lang="en-US" sz="1600" b="1" dirty="0" err="1"/>
              <a:t>PaP</a:t>
            </a:r>
            <a:r>
              <a:rPr lang="en-US" sz="1600" b="1" dirty="0"/>
              <a:t>)</a:t>
            </a:r>
            <a:r>
              <a:rPr lang="en-US" sz="1600" dirty="0"/>
              <a:t>, μιας καινοτόμου εκπαιδευτικής διαδρομής που συνδυάζει θεωρητικές γνώσεις, πρακτική εμπειρία και δεξιότητες προσανατολισμένες στον χώρο εργασίας. Το </a:t>
            </a:r>
            <a:r>
              <a:rPr lang="en-US" sz="1600" dirty="0" err="1"/>
              <a:t>πρόγραμμα </a:t>
            </a:r>
            <a:r>
              <a:rPr lang="en-US" sz="1600" dirty="0"/>
              <a:t>στοχεύει στην υποστήριξη ομαλότερων μεταβάσεων από την εκπαίδευση στην απασχόληση και στην ενίσχυση της συνεργασίας μεταξύ των φορέων ΕΕΚ και του τουριστικού κλάδου.</a:t>
            </a:r>
          </a:p>
          <a:p>
            <a:pPr algn="just"/>
            <a:r>
              <a:rPr lang="en-US" sz="1600" dirty="0"/>
              <a:t>Το έργο προώθησε επίσης την ανάπτυξη των </a:t>
            </a:r>
            <a:r>
              <a:rPr lang="en-US" sz="1600" b="1" dirty="0"/>
              <a:t>«Factory Learning Labs</a:t>
            </a:r>
            <a:r>
              <a:rPr lang="en-US" sz="1600" dirty="0"/>
              <a:t>», προσομοιωμένων περιβαλλόντων τουριστικών επιχειρήσεων όπου οι εκπαιδευόμενοι μπορούν να βιώσουν ρεαλιστικές καταστάσεις στο χώρο εργασίας και να αναπτύξουν επαγγελματικές ικανότητες μέσω πρακτικών δραστηριοτήτων. Αυτή η καινοτόμος προσέγγιση φέρνει τη μάθηση πιο κοντά σε πραγματικά επαγγελματικά πλαίσια και υποστηρίζει την απόκτηση των δεξιοτήτων που απαιτεί ο τουριστικός τομέας.</a:t>
            </a:r>
          </a:p>
          <a:p>
            <a:pPr algn="just"/>
            <a:r>
              <a:rPr lang="en-US" sz="1600" dirty="0"/>
              <a:t>Παράλληλα, το BRIDGES συνέχισε να υποστηρίζει εκπαιδευτικούς και εκπαιδευτές, αναπτύσσοντας προσεγγίσεις και πόρους που θα τους επιτρέψουν να προσφέρουν αποτελεσματικές, πρακτικές και </a:t>
            </a:r>
            <a:r>
              <a:rPr lang="en-US" sz="1600" dirty="0" err="1"/>
              <a:t>μαθητοκεντρικές </a:t>
            </a:r>
            <a:r>
              <a:rPr lang="en-US" sz="1600" dirty="0"/>
              <a:t>εμπειρίες προ-μαθητείας.</a:t>
            </a:r>
          </a:p>
          <a:p>
            <a:pPr algn="just"/>
            <a:endParaRPr lang="el-GR" sz="1600" dirty="0"/>
          </a:p>
        </p:txBody>
      </p:sp>
    </p:spTree>
  </p:cSld>
  <p:clrMapOvr>
    <a:masterClrMapping/>
  </p:clrMapOvr>
</p:sld>
</file>

<file path=ppt/slides/slide2.xml><?xml version="1.0" encoding="utf-8"?>
<p:sld xmlns:asvg="http://schemas.microsoft.com/office/drawing/2016/SVG/main"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3987934" y="-848473"/>
            <a:ext cx="9487868" cy="12388946"/>
          </a:xfrm>
          <a:custGeom>
            <a:avLst/>
            <a:gdLst/>
            <a:ahLst/>
            <a:cxnLst/>
            <a:rect l="l" t="t" r="r" b="b"/>
            <a:pathLst>
              <a:path w="9487868" h="12388946">
                <a:moveTo>
                  <a:pt x="0" y="0"/>
                </a:moveTo>
                <a:lnTo>
                  <a:pt x="9487868" y="0"/>
                </a:lnTo>
                <a:lnTo>
                  <a:pt x="9487868" y="12388946"/>
                </a:lnTo>
                <a:lnTo>
                  <a:pt x="0" y="12388946"/>
                </a:lnTo>
                <a:lnTo>
                  <a:pt x="0" y="0"/>
                </a:lnTo>
                <a:close/>
              </a:path>
            </a:pathLst>
          </a:custGeom>
          <a:blipFill>
            <a:blip r:embed="rId2">
              <a:alphaModFix amt="3000"/>
              <a:extLst>
                <a:ext uri="{96DAC541-7B7A-43D3-8B79-37D633B846F1}">
                  <asvg:svgBlip xmlns:asvg="http://schemas.microsoft.com/office/drawing/2016/SVG/main" r:embed="rId3"/>
                </a:ext>
              </a:extLst>
            </a:blip>
            <a:stretch>
              <a:fillRect/>
            </a:stretch>
          </a:blipFill>
        </p:spPr>
      </p:sp>
      <p:sp>
        <p:nvSpPr>
          <p:cNvPr id="6" name="Freeform 6"/>
          <p:cNvSpPr/>
          <p:nvPr/>
        </p:nvSpPr>
        <p:spPr>
          <a:xfrm rot="-5400000">
            <a:off x="1334025" y="7992000"/>
            <a:ext cx="4891950" cy="7560000"/>
          </a:xfrm>
          <a:custGeom>
            <a:avLst/>
            <a:gdLst/>
            <a:ahLst/>
            <a:cxnLst/>
            <a:rect l="l" t="t" r="r" b="b"/>
            <a:pathLst>
              <a:path w="4891950" h="7560000">
                <a:moveTo>
                  <a:pt x="0" y="0"/>
                </a:moveTo>
                <a:lnTo>
                  <a:pt x="4891950" y="0"/>
                </a:lnTo>
                <a:lnTo>
                  <a:pt x="4891950" y="7560000"/>
                </a:lnTo>
                <a:lnTo>
                  <a:pt x="0" y="7560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8" name="Group 8"/>
          <p:cNvGrpSpPr/>
          <p:nvPr/>
        </p:nvGrpSpPr>
        <p:grpSpPr>
          <a:xfrm>
            <a:off x="154931" y="10281121"/>
            <a:ext cx="226051" cy="47625"/>
            <a:chOff x="0" y="0"/>
            <a:chExt cx="59536" cy="12543"/>
          </a:xfrm>
        </p:grpSpPr>
        <p:sp>
          <p:nvSpPr>
            <p:cNvPr id="9" name="Freeform 9"/>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165739"/>
            </a:solidFill>
          </p:spPr>
        </p:sp>
        <p:sp>
          <p:nvSpPr>
            <p:cNvPr id="10" name="TextBox 10"/>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154931" y="10364746"/>
            <a:ext cx="226051" cy="47625"/>
            <a:chOff x="0" y="0"/>
            <a:chExt cx="59536" cy="12543"/>
          </a:xfrm>
        </p:grpSpPr>
        <p:sp>
          <p:nvSpPr>
            <p:cNvPr id="12" name="Freeform 12"/>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DF5C25"/>
            </a:solidFill>
          </p:spPr>
        </p:sp>
        <p:sp>
          <p:nvSpPr>
            <p:cNvPr id="13" name="TextBox 13"/>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sp>
        <p:nvSpPr>
          <p:cNvPr id="2" name="TextBox 1">
            <a:extLst>
              <a:ext uri="{FF2B5EF4-FFF2-40B4-BE49-F238E27FC236}">
                <a16:creationId xmlns:a16="http://schemas.microsoft.com/office/drawing/2014/main" id="{98EE5F6F-299E-6939-D13F-4732252E3C59}"/>
              </a:ext>
            </a:extLst>
          </p:cNvPr>
          <p:cNvSpPr txBox="1"/>
          <p:nvPr/>
        </p:nvSpPr>
        <p:spPr>
          <a:xfrm>
            <a:off x="737145" y="1765300"/>
            <a:ext cx="6172200" cy="4770537"/>
          </a:xfrm>
          <a:prstGeom prst="rect">
            <a:avLst/>
          </a:prstGeom>
          <a:noFill/>
        </p:spPr>
        <p:txBody>
          <a:bodyPr wrap="square" rtlCol="0">
            <a:spAutoFit/>
          </a:bodyPr>
          <a:lstStyle/>
          <a:p>
            <a:pPr algn="just"/>
            <a:r>
              <a:rPr lang="en-US" sz="1600" dirty="0"/>
              <a:t>Μέσω της συνεργασίας μεταξύ ευρωπαϊκών και λατινοαμερικανικών εταίρων, ιδρυμάτων επαγγελματικής εκπαίδευσης και κατάρτισης, τουριστικών επιχειρήσεων και ενδιαφερόμενων φορέων, το πρόγραμμα BRIDGES θέτει τα θεμέλια για συστήματα κατάρτισης πιο χωρίς αποκλεισμούς, ευέλικτα και προσανατολισμένα στο μέλλον.</a:t>
            </a:r>
          </a:p>
          <a:p>
            <a:pPr algn="just"/>
            <a:r>
              <a:rPr lang="en-US" sz="1600" dirty="0"/>
              <a:t>Η επόμενη φάση του έργου θα επικεντρωθεί στην περαιτέρω εφαρμογή, δοκιμή και βελτίωση των λύσεων που έχουν αναπτυχθεί, διασφαλίζοντας ότι τα αποτελέσματα ανταποκρίνονται αποτελεσματικά στις ανάγκες των μαθητών και της </a:t>
            </a:r>
            <a:r>
              <a:rPr lang="en-US" sz="1600" dirty="0"/>
              <a:t>αγοράς </a:t>
            </a:r>
            <a:r>
              <a:rPr lang="en-US" sz="1600" dirty="0" err="1"/>
              <a:t>εργασίας</a:t>
            </a:r>
            <a:r>
              <a:rPr lang="en-US" sz="1600" dirty="0"/>
              <a:t> στον τομέα του τουρισμού</a:t>
            </a:r>
            <a:r>
              <a:rPr lang="en-US" sz="1600" dirty="0"/>
              <a:t>.</a:t>
            </a:r>
          </a:p>
          <a:p>
            <a:pPr algn="just"/>
            <a:r>
              <a:rPr lang="en-US" sz="1600" dirty="0"/>
              <a:t>Το </a:t>
            </a:r>
            <a:r>
              <a:rPr lang="en-US" sz="1600" dirty="0"/>
              <a:t>έργο </a:t>
            </a:r>
            <a:r>
              <a:rPr lang="en-US" sz="1600" b="1" dirty="0"/>
              <a:t>BRIDGES (Bring &amp; Develop Good Education Systems) </a:t>
            </a:r>
            <a:r>
              <a:rPr lang="en-US" sz="1600" dirty="0"/>
              <a:t>χρηματοδοτείται στο πλαίσιο του </a:t>
            </a:r>
            <a:r>
              <a:rPr lang="en-US" sz="1600" dirty="0" err="1"/>
              <a:t>προγράμματος</a:t>
            </a:r>
            <a:r>
              <a:rPr lang="en-US" sz="1600" dirty="0"/>
              <a:t> </a:t>
            </a:r>
            <a:r>
              <a:rPr lang="en-US" sz="1600" b="1" dirty="0"/>
              <a:t>Erasmus+ «Ανάπτυξη Ικανοτήτων στον τομέα της Επαγγελματικής Εκπαίδευσης και Κατάρτισης» (ERASMUS-EDU-2023-CB-VET) </a:t>
            </a:r>
            <a:r>
              <a:rPr lang="en-US" sz="1600" dirty="0"/>
              <a:t>και θα διαρκέσει από </a:t>
            </a:r>
            <a:r>
              <a:rPr lang="en-US" sz="1600" b="1" dirty="0"/>
              <a:t>τον Ιανουάριο του 2024 έως τον Νοέμβριο του 2026</a:t>
            </a:r>
            <a:r>
              <a:rPr lang="en-US" sz="1600" dirty="0"/>
              <a:t>. Μέσω καινοτόμων προσεγγίσεων κατάρτισης, διαδρομών προ-μαθητείας και ισχυρότερης συνεργασίας μεταξύ εκπαίδευσης και βιομηχανίας, το BRIDGES στοχεύει να συμβάλει στην ανάπτυξη του μελλοντικού εργατικού δυναμικού στον τομέα του τουρισμού.</a:t>
            </a:r>
          </a:p>
          <a:p>
            <a:pPr algn="just"/>
            <a:endParaRPr lang="en-US" sz="1600" dirty="0"/>
          </a:p>
          <a:p>
            <a:pPr algn="just"/>
            <a:endParaRPr lang="en-US" sz="1600" dirty="0"/>
          </a:p>
          <a:p>
            <a:pPr algn="just"/>
            <a:r>
              <a:rPr lang="en-US" sz="1600" b="1" dirty="0"/>
              <a:t>Για περισσότερες πληροφορίες:</a:t>
            </a:r>
            <a:r>
              <a:rPr lang="en-US" sz="1600" dirty="0"/>
              <a:t> https://bridges.projectlibrary.eu/</a:t>
            </a:r>
          </a:p>
          <a:p>
            <a:endParaRPr lang="el-GR" sz="1600" dirty="0"/>
          </a:p>
        </p:txBody>
      </p:sp>
      <p:sp>
        <p:nvSpPr>
          <p:cNvPr id="3" name="Freeform 25">
            <a:extLst>
              <a:ext uri="{FF2B5EF4-FFF2-40B4-BE49-F238E27FC236}">
                <a16:creationId xmlns:a16="http://schemas.microsoft.com/office/drawing/2014/main" id="{F9C64FDF-E4AC-1B7B-8F98-671EF0A4FB8A}"/>
              </a:ext>
            </a:extLst>
          </p:cNvPr>
          <p:cNvSpPr/>
          <p:nvPr/>
        </p:nvSpPr>
        <p:spPr>
          <a:xfrm>
            <a:off x="115185" y="6869932"/>
            <a:ext cx="2717531" cy="846457"/>
          </a:xfrm>
          <a:custGeom>
            <a:avLst/>
            <a:gdLst/>
            <a:ahLst/>
            <a:cxnLst/>
            <a:rect l="l" t="t" r="r" b="b"/>
            <a:pathLst>
              <a:path w="1889546" h="577142">
                <a:moveTo>
                  <a:pt x="0" y="0"/>
                </a:moveTo>
                <a:lnTo>
                  <a:pt x="1889547" y="0"/>
                </a:lnTo>
                <a:lnTo>
                  <a:pt x="1889547" y="577141"/>
                </a:lnTo>
                <a:lnTo>
                  <a:pt x="0" y="577141"/>
                </a:lnTo>
                <a:lnTo>
                  <a:pt x="0" y="0"/>
                </a:lnTo>
                <a:close/>
              </a:path>
            </a:pathLst>
          </a:custGeom>
          <a:blipFill>
            <a:blip r:embed="rId6"/>
            <a:stretch>
              <a:fillRect/>
            </a:stretch>
          </a:blipFill>
        </p:spPr>
      </p:sp>
      <p:sp>
        <p:nvSpPr>
          <p:cNvPr id="4" name="TextBox 34">
            <a:extLst>
              <a:ext uri="{FF2B5EF4-FFF2-40B4-BE49-F238E27FC236}">
                <a16:creationId xmlns:a16="http://schemas.microsoft.com/office/drawing/2014/main" id="{477715C4-62CF-ADFB-D7C0-9C075CCDA1D3}"/>
              </a:ext>
            </a:extLst>
          </p:cNvPr>
          <p:cNvSpPr txBox="1"/>
          <p:nvPr/>
        </p:nvSpPr>
        <p:spPr>
          <a:xfrm>
            <a:off x="2883362" y="6946900"/>
            <a:ext cx="4419980" cy="774374"/>
          </a:xfrm>
          <a:prstGeom prst="rect">
            <a:avLst/>
          </a:prstGeom>
          <a:solidFill>
            <a:schemeClr val="bg1"/>
          </a:solidFill>
        </p:spPr>
        <p:txBody>
          <a:bodyPr lIns="0" tIns="0" rIns="0" bIns="0" rtlCol="0" anchor="t">
            <a:spAutoFit/>
          </a:bodyPr>
          <a:lstStyle/>
          <a:p>
            <a:pPr algn="l">
              <a:lnSpc>
                <a:spcPts val="1201"/>
              </a:lnSpc>
              <a:spcBef>
                <a:spcPct val="0"/>
              </a:spcBef>
            </a:pPr>
            <a:r>
              <a:rPr lang="en-US" sz="1082" dirty="0">
                <a:solidFill>
                  <a:srgbClr val="000000"/>
                </a:solidFill>
                <a:latin typeface="Montserrat Classic"/>
                <a:ea typeface="Montserrat Classic"/>
                <a:cs typeface="Montserrat Classic"/>
                <a:sym typeface="Montserrat Classic"/>
              </a:rPr>
              <a:t>Χρηματοδοτείται από την Ευρωπαϊκή Ένωση. Ωστόσο, οι απόψεις και οι γνώμες που εκφράζονται είναι αποκλειστικά των συγγραφέων και δεν αντανακλούν απαραίτητα αυτές της Ευρωπαϊκής Ένωσης ή του Ευρωπαϊκού Εκτελεστικού Οργανισμού για την Εκπαίδευση και τον Πολιτισμό (EACEA). Ούτε η Ευρωπαϊκή Ένωση ούτε ο EACEA μπορούν να θεωρηθούν υπεύθυνοι για αυτές.</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468</Words>
  <Application>Microsoft Office PowerPoint</Application>
  <PresentationFormat>Προσαρμογή</PresentationFormat>
  <Paragraphs>19</Paragraphs>
  <Slides>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vt:i4>
      </vt:variant>
    </vt:vector>
  </HeadingPairs>
  <TitlesOfParts>
    <vt:vector size="7" baseType="lpstr">
      <vt:lpstr>Oswald</vt:lpstr>
      <vt:lpstr>Arial</vt:lpstr>
      <vt:lpstr>Montserrat Classic</vt:lpstr>
      <vt:lpstr>Calibri</vt:lpstr>
      <vt:lpstr>Office Theme</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Press Release BRIDGES</dc:title>
  <lastModifiedBy>Areti Fourgkatsioti</lastModifiedBy>
  <revision>4</revision>
  <dcterms:created xsi:type="dcterms:W3CDTF">2006-08-16T00:00:00.0000000Z</dcterms:created>
  <dcterms:modified xsi:type="dcterms:W3CDTF">2026-08-28T09:58:10.0000000Z</dcterms:modified>
  <dc:identifier>DAGZFOEYgik</dc:identifier>
  <keywords>, docId:A2B21600AC4DDA323DE51BE14E96B5C8</keywords>
</coreProperties>
</file>