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7556500" cy="10693400"/>
  <p:notesSz cx="6858000" cy="9144000"/>
  <p:embeddedFontLst>
    <p:embeddedFont>
      <p:font typeface="Montserrat Classic" panose="020B0604020202020204" charset="0"/>
      <p:regular r:id="rId4"/>
    </p:embeddedFont>
    <p:embeddedFont>
      <p:font typeface="Oswald" panose="00000500000000000000" pitchFamily="2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86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Haz clic para editar el estilo maestro de título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Haz clic para editar los estilos de texto maestros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28/08/2026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svg="http://schemas.microsoft.com/office/drawing/2016/SVG/main"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927868" y="-442796"/>
            <a:ext cx="9487868" cy="12388946"/>
          </a:xfrm>
          <a:custGeom>
            <a:avLst/>
            <a:gdLst/>
            <a:ahLst/>
            <a:cxnLst/>
            <a:rect l="l" t="t" r="r" b="b"/>
            <a:pathLst>
              <a:path w="9487868" h="12388946">
                <a:moveTo>
                  <a:pt x="0" y="0"/>
                </a:moveTo>
                <a:lnTo>
                  <a:pt x="9487868" y="0"/>
                </a:lnTo>
                <a:lnTo>
                  <a:pt x="9487868" y="12388946"/>
                </a:lnTo>
                <a:lnTo>
                  <a:pt x="0" y="123889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3" name="Freeform 3"/>
          <p:cNvSpPr/>
          <p:nvPr/>
        </p:nvSpPr>
        <p:spPr>
          <a:xfrm rot="-5400000">
            <a:off x="1334025" y="7020000"/>
            <a:ext cx="4891950" cy="7560000"/>
          </a:xfrm>
          <a:custGeom>
            <a:avLst/>
            <a:gdLst/>
            <a:ahLst/>
            <a:cxnLst/>
            <a:rect l="l" t="t" r="r" b="b"/>
            <a:pathLst>
              <a:path w="4891950" h="7560000">
                <a:moveTo>
                  <a:pt x="0" y="0"/>
                </a:moveTo>
                <a:lnTo>
                  <a:pt x="4891950" y="0"/>
                </a:lnTo>
                <a:lnTo>
                  <a:pt x="489195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 flipH="1" flipV="1">
            <a:off x="1334025" y="-3420000"/>
            <a:ext cx="4891950" cy="7560000"/>
          </a:xfrm>
          <a:custGeom>
            <a:avLst/>
            <a:gdLst/>
            <a:ahLst/>
            <a:cxnLst/>
            <a:rect l="l" t="t" r="r" b="b"/>
            <a:pathLst>
              <a:path w="4891950" h="7560000">
                <a:moveTo>
                  <a:pt x="4891950" y="7560000"/>
                </a:moveTo>
                <a:lnTo>
                  <a:pt x="0" y="7560000"/>
                </a:lnTo>
                <a:lnTo>
                  <a:pt x="0" y="0"/>
                </a:lnTo>
                <a:lnTo>
                  <a:pt x="4891950" y="0"/>
                </a:lnTo>
                <a:lnTo>
                  <a:pt x="4891950" y="75600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 flipV="1">
            <a:off x="-447665" y="1124818"/>
            <a:ext cx="2407330" cy="2289320"/>
          </a:xfrm>
          <a:prstGeom prst="line">
            <a:avLst/>
          </a:prstGeom>
          <a:ln w="38100" cap="flat">
            <a:solidFill>
              <a:srgbClr val="DF5C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flipV="1">
            <a:off x="5600335" y="7704875"/>
            <a:ext cx="2407330" cy="2289320"/>
          </a:xfrm>
          <a:prstGeom prst="line">
            <a:avLst/>
          </a:prstGeom>
          <a:ln w="38100" cap="flat">
            <a:solidFill>
              <a:srgbClr val="DF5C25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267956" y="9772612"/>
            <a:ext cx="226051" cy="47625"/>
            <a:chOff x="0" y="0"/>
            <a:chExt cx="59536" cy="125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DF5C25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67956" y="9688987"/>
            <a:ext cx="226051" cy="47625"/>
            <a:chOff x="0" y="0"/>
            <a:chExt cx="59536" cy="1254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165739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065993" y="1316443"/>
            <a:ext cx="226051" cy="47625"/>
            <a:chOff x="0" y="0"/>
            <a:chExt cx="59536" cy="125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DF5C25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065993" y="1232818"/>
            <a:ext cx="226051" cy="47625"/>
            <a:chOff x="0" y="0"/>
            <a:chExt cx="59536" cy="1254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16573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2557855" y="1280443"/>
            <a:ext cx="2292891" cy="1129525"/>
          </a:xfrm>
          <a:custGeom>
            <a:avLst/>
            <a:gdLst/>
            <a:ahLst/>
            <a:cxnLst/>
            <a:rect l="l" t="t" r="r" b="b"/>
            <a:pathLst>
              <a:path w="2292891" h="1129525">
                <a:moveTo>
                  <a:pt x="0" y="0"/>
                </a:moveTo>
                <a:lnTo>
                  <a:pt x="2292891" y="0"/>
                </a:lnTo>
                <a:lnTo>
                  <a:pt x="2292891" y="1129524"/>
                </a:lnTo>
                <a:lnTo>
                  <a:pt x="0" y="11295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629" t="-62445" r="-9131" b="-84724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456682" y="2279745"/>
            <a:ext cx="6646637" cy="1628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7"/>
              </a:lnSpc>
            </a:pPr>
            <a:endParaRPr dirty="0"/>
          </a:p>
          <a:p>
            <a:pPr algn="ctr">
              <a:lnSpc>
                <a:spcPts val="1960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ctr">
              <a:lnSpc>
                <a:spcPts val="1960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ctr">
              <a:lnSpc>
                <a:spcPts val="1960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ctr">
              <a:lnSpc>
                <a:spcPts val="1605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ctr">
              <a:lnSpc>
                <a:spcPts val="1605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ctr">
              <a:lnSpc>
                <a:spcPts val="1267"/>
              </a:lnSpc>
            </a:pPr>
            <a:endParaRPr lang="en-US" sz="14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ABCF05-799F-65A1-C0FA-F5F9167CD34E}"/>
              </a:ext>
            </a:extLst>
          </p:cNvPr>
          <p:cNvSpPr txBox="1"/>
          <p:nvPr/>
        </p:nvSpPr>
        <p:spPr>
          <a:xfrm>
            <a:off x="494007" y="2579607"/>
            <a:ext cx="6740587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El proyecto BRIDGES avanza hacia soluciones innovadoras en materia de formación turística</a:t>
            </a:r>
          </a:p>
          <a:p>
            <a:pPr algn="just"/>
            <a:r>
              <a:rPr lang="en-US" sz="1600" dirty="0"/>
              <a:t>El proyecto</a:t>
            </a:r>
            <a:r>
              <a:rPr lang="en-US" sz="1600" dirty="0"/>
              <a:t> </a:t>
            </a:r>
            <a:r>
              <a:rPr lang="en-US" sz="1600" b="1" dirty="0"/>
              <a:t>BRIDGES —Bring &amp; Develop Good Education Systems— </a:t>
            </a:r>
            <a:r>
              <a:rPr lang="en-US" sz="1600" dirty="0"/>
              <a:t>sigue reforzando </a:t>
            </a:r>
            <a:r>
              <a:rPr lang="en-US" sz="1600" dirty="0"/>
              <a:t>los sistemas </a:t>
            </a:r>
            <a:r>
              <a:rPr lang="en-US" sz="1600" b="1" dirty="0"/>
              <a:t>de educación y formación profesional (EFP) </a:t>
            </a:r>
            <a:r>
              <a:rPr lang="en-US" sz="1600" dirty="0"/>
              <a:t>en el sector turístico mediante la creación de vínculos más sólidos entre la educación, el desarrollo de competencias y el empleo.</a:t>
            </a:r>
          </a:p>
          <a:p>
            <a:pPr algn="just"/>
            <a:r>
              <a:rPr lang="en-US" sz="1600" dirty="0"/>
              <a:t>A lo largo de 2025, la red de socios de BRIDGES logró avances significativos, pasando del análisis de </a:t>
            </a:r>
            <a:r>
              <a:rPr lang="en-US" sz="1600" dirty="0"/>
              <a:t>las necesidades del mercado laboral</a:t>
            </a:r>
            <a:r>
              <a:rPr lang="en-US" sz="1600" dirty="0"/>
              <a:t> turístico </a:t>
            </a:r>
            <a:r>
              <a:rPr lang="en-US" sz="1600" dirty="0"/>
              <a:t>al desarrollo de soluciones de aprendizaje innovadoras diseñadas para preparar mejor a los futuros profesionales del turismo.</a:t>
            </a:r>
          </a:p>
          <a:p>
            <a:pPr algn="just"/>
            <a:r>
              <a:rPr lang="en-US" sz="1600" dirty="0"/>
              <a:t>Mediante el análisis de los sistemas de formación dual, las itinerarios de FP y las necesidades de las empresas turísticas, los socios identificaron los requisitos de competencias actuales y futuros, así como las brechas existentes entre la oferta formativa y </a:t>
            </a:r>
            <a:r>
              <a:rPr lang="en-US" sz="1600" dirty="0"/>
              <a:t>las expectativas del mercado laboral. Estos resultados sentaron las bases para el desarrollo de enfoques educativos más relevantes y orientados al sector.</a:t>
            </a:r>
          </a:p>
          <a:p>
            <a:pPr algn="just"/>
            <a:r>
              <a:rPr lang="en-US" sz="1600" dirty="0"/>
              <a:t>Partiendo de estos resultados, BRIDGES avanzó hacia el diseño del </a:t>
            </a:r>
            <a:r>
              <a:rPr lang="en-US" sz="1600" b="1" dirty="0" err="1"/>
              <a:t>Programa</a:t>
            </a:r>
            <a:r>
              <a:rPr lang="en-US" sz="1600" b="1" dirty="0"/>
              <a:t> de Preaprendizaje </a:t>
            </a:r>
            <a:r>
              <a:rPr lang="en-US" sz="1600" b="1" dirty="0"/>
              <a:t>(</a:t>
            </a:r>
            <a:r>
              <a:rPr lang="en-US" sz="1600" b="1" dirty="0" err="1"/>
              <a:t>PaP</a:t>
            </a:r>
            <a:r>
              <a:rPr lang="en-US" sz="1600" b="1" dirty="0"/>
              <a:t>)</a:t>
            </a:r>
            <a:r>
              <a:rPr lang="en-US" sz="1600" dirty="0"/>
              <a:t>, una vía de aprendizaje innovadora que combina conocimientos teóricos, experiencia práctica y competencias orientadas al lugar de trabajo. El </a:t>
            </a:r>
            <a:r>
              <a:rPr lang="en-US" sz="1600" dirty="0" err="1"/>
              <a:t>programa </a:t>
            </a:r>
            <a:r>
              <a:rPr lang="en-US" sz="1600" dirty="0"/>
              <a:t>tiene como objetivo facilitar la transición de la educación al empleo y reforzar la cooperación entre los proveedores de formación profesional y el sector turístico.</a:t>
            </a:r>
          </a:p>
          <a:p>
            <a:pPr algn="just"/>
            <a:r>
              <a:rPr lang="en-US" sz="1600" dirty="0"/>
              <a:t>El proyecto también impulsó el desarrollo de </a:t>
            </a:r>
            <a:r>
              <a:rPr lang="en-US" sz="1600" b="1" dirty="0"/>
              <a:t>los «Factory Learning Labs</a:t>
            </a:r>
            <a:r>
              <a:rPr lang="en-US" sz="1600" dirty="0"/>
              <a:t>», entornos simulados de empresas turísticas en los que los alumnos pueden experimentar situaciones reales del lugar de trabajo y desarrollar competencias profesionales a través de actividades prácticas. Este enfoque innovador acerca el aprendizaje a contextos profesionales reales y favorece la adquisición de las competencias que exige el sector turístico.</a:t>
            </a:r>
          </a:p>
          <a:p>
            <a:pPr algn="just"/>
            <a:r>
              <a:rPr lang="en-US" sz="1600" dirty="0"/>
              <a:t>Paralelamente, BRIDGES ha seguido apoyando a profesores y formadores mediante el desarrollo de enfoques y recursos que les permitan ofrecer </a:t>
            </a:r>
            <a:r>
              <a:rPr lang="en-US" sz="1600" dirty="0"/>
              <a:t>experiencias de preaprendizaje </a:t>
            </a:r>
            <a:r>
              <a:rPr lang="en-US" sz="1600" dirty="0"/>
              <a:t>eficaces, prácticas y </a:t>
            </a:r>
            <a:r>
              <a:rPr lang="en-US" sz="1600" dirty="0" err="1"/>
              <a:t>centradas en el alumno</a:t>
            </a:r>
            <a:r>
              <a:rPr lang="en-US" sz="1600" dirty="0"/>
              <a:t>.</a:t>
            </a:r>
          </a:p>
          <a:p>
            <a:pPr algn="just"/>
            <a:endParaRPr lang="el-GR" sz="1600" dirty="0"/>
          </a:p>
        </p:txBody>
      </p:sp>
    </p:spTree>
  </p:cSld>
  <p:clrMapOvr>
    <a:masterClrMapping/>
  </p:clrMapOvr>
</p:sld>
</file>

<file path=ppt/slides/slide2.xml><?xml version="1.0" encoding="utf-8"?>
<p:sld xmlns:asvg="http://schemas.microsoft.com/office/drawing/2016/SVG/main"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-3987934" y="-848473"/>
            <a:ext cx="9487868" cy="12388946"/>
          </a:xfrm>
          <a:custGeom>
            <a:avLst/>
            <a:gdLst/>
            <a:ahLst/>
            <a:cxnLst/>
            <a:rect l="l" t="t" r="r" b="b"/>
            <a:pathLst>
              <a:path w="9487868" h="12388946">
                <a:moveTo>
                  <a:pt x="0" y="0"/>
                </a:moveTo>
                <a:lnTo>
                  <a:pt x="9487868" y="0"/>
                </a:lnTo>
                <a:lnTo>
                  <a:pt x="9487868" y="12388946"/>
                </a:lnTo>
                <a:lnTo>
                  <a:pt x="0" y="123889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334025" y="7992000"/>
            <a:ext cx="4891950" cy="7560000"/>
          </a:xfrm>
          <a:custGeom>
            <a:avLst/>
            <a:gdLst/>
            <a:ahLst/>
            <a:cxnLst/>
            <a:rect l="l" t="t" r="r" b="b"/>
            <a:pathLst>
              <a:path w="4891950" h="7560000">
                <a:moveTo>
                  <a:pt x="0" y="0"/>
                </a:moveTo>
                <a:lnTo>
                  <a:pt x="4891950" y="0"/>
                </a:lnTo>
                <a:lnTo>
                  <a:pt x="489195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54931" y="10281121"/>
            <a:ext cx="226051" cy="47625"/>
            <a:chOff x="0" y="0"/>
            <a:chExt cx="59536" cy="125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16573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4931" y="10364746"/>
            <a:ext cx="226051" cy="47625"/>
            <a:chOff x="0" y="0"/>
            <a:chExt cx="59536" cy="1254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9536" cy="12543"/>
            </a:xfrm>
            <a:custGeom>
              <a:avLst/>
              <a:gdLst/>
              <a:ahLst/>
              <a:cxnLst/>
              <a:rect l="l" t="t" r="r" b="b"/>
              <a:pathLst>
                <a:path w="59536" h="12543">
                  <a:moveTo>
                    <a:pt x="0" y="0"/>
                  </a:moveTo>
                  <a:lnTo>
                    <a:pt x="59536" y="0"/>
                  </a:lnTo>
                  <a:lnTo>
                    <a:pt x="5953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DF5C25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953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EE5F6F-299E-6939-D13F-4732252E3C59}"/>
              </a:ext>
            </a:extLst>
          </p:cNvPr>
          <p:cNvSpPr txBox="1"/>
          <p:nvPr/>
        </p:nvSpPr>
        <p:spPr>
          <a:xfrm>
            <a:off x="737145" y="1765300"/>
            <a:ext cx="6172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/>
              <a:t>Gracias a la colaboración entre socios europeos y latinoamericanos, centros de formación profesional, empresas turísticas y partes interesadas, BRIDGES está sentando las bases para unos sistemas de formación más inclusivos, adaptados a las necesidades y orientados al futuro.</a:t>
            </a:r>
          </a:p>
          <a:p>
            <a:pPr algn="just"/>
            <a:r>
              <a:rPr lang="en-US" sz="1600" dirty="0"/>
              <a:t>La siguiente fase del proyecto se centrará en la implementación, la puesta a prueba y el perfeccionamiento de las soluciones desarrolladas, garantizando que los resultados respondan de manera eficaz a las necesidades de los alumnos y del </a:t>
            </a:r>
            <a:r>
              <a:rPr lang="en-US" sz="1600" dirty="0"/>
              <a:t>mercado </a:t>
            </a:r>
            <a:r>
              <a:rPr lang="en-US" sz="1600" dirty="0" err="1"/>
              <a:t>laboral</a:t>
            </a:r>
            <a:r>
              <a:rPr lang="en-US" sz="1600" dirty="0"/>
              <a:t> turístico</a:t>
            </a:r>
            <a:r>
              <a:rPr lang="en-US" sz="1600" dirty="0"/>
              <a:t>.</a:t>
            </a:r>
          </a:p>
          <a:p>
            <a:pPr algn="just"/>
            <a:r>
              <a:rPr lang="en-US" sz="1600" dirty="0"/>
              <a:t>El </a:t>
            </a:r>
            <a:r>
              <a:rPr lang="en-US" sz="1600" dirty="0"/>
              <a:t>proyecto </a:t>
            </a:r>
            <a:r>
              <a:rPr lang="en-US" sz="1600" b="1" dirty="0"/>
              <a:t>BRIDGES (Bring &amp; Develop Good Education Systems) </a:t>
            </a:r>
            <a:r>
              <a:rPr lang="en-US" sz="1600" dirty="0"/>
              <a:t>está financiado en el marco del </a:t>
            </a:r>
            <a:r>
              <a:rPr lang="en-US" sz="1600" dirty="0" err="1"/>
              <a:t>programa</a:t>
            </a:r>
            <a:r>
              <a:rPr lang="en-US" sz="1600" dirty="0"/>
              <a:t> </a:t>
            </a:r>
            <a:r>
              <a:rPr lang="en-US" sz="1600" b="1" dirty="0"/>
              <a:t>Erasmus+ «Desarrollo de capacidades en el ámbito de la educación y formación profesional» (ERASMUS-EDU-2023-CB-VET) </a:t>
            </a:r>
            <a:r>
              <a:rPr lang="en-US" sz="1600" dirty="0"/>
              <a:t>y se desarrollará entre </a:t>
            </a:r>
            <a:r>
              <a:rPr lang="en-US" sz="1600" b="1" dirty="0"/>
              <a:t>enero de 2024 y noviembre de 2026</a:t>
            </a:r>
            <a:r>
              <a:rPr lang="en-US" sz="1600" dirty="0"/>
              <a:t>. A través de enfoques formativos innovadores, itinerarios de preaprendizaje y una mayor cooperación entre el ámbito educativo y el sector empresarial, BRIDGES pretende contribuir al desarrollo de la futura mano de obra turística.</a:t>
            </a:r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r>
              <a:rPr lang="en-US" sz="1600" b="1" dirty="0"/>
              <a:t>Para más información:</a:t>
            </a:r>
            <a:r>
              <a:rPr lang="en-US" sz="1600" dirty="0"/>
              <a:t> https://bridges.projectlibrary.eu/</a:t>
            </a:r>
          </a:p>
          <a:p>
            <a:endParaRPr lang="el-GR" sz="1600" dirty="0"/>
          </a:p>
        </p:txBody>
      </p:sp>
      <p:sp>
        <p:nvSpPr>
          <p:cNvPr id="3" name="Freeform 25">
            <a:extLst>
              <a:ext uri="{FF2B5EF4-FFF2-40B4-BE49-F238E27FC236}">
                <a16:creationId xmlns:a16="http://schemas.microsoft.com/office/drawing/2014/main" id="{F9C64FDF-E4AC-1B7B-8F98-671EF0A4FB8A}"/>
              </a:ext>
            </a:extLst>
          </p:cNvPr>
          <p:cNvSpPr/>
          <p:nvPr/>
        </p:nvSpPr>
        <p:spPr>
          <a:xfrm>
            <a:off x="115185" y="6869932"/>
            <a:ext cx="2717531" cy="846457"/>
          </a:xfrm>
          <a:custGeom>
            <a:avLst/>
            <a:gdLst/>
            <a:ahLst/>
            <a:cxnLst/>
            <a:rect l="l" t="t" r="r" b="b"/>
            <a:pathLst>
              <a:path w="1889546" h="577142">
                <a:moveTo>
                  <a:pt x="0" y="0"/>
                </a:moveTo>
                <a:lnTo>
                  <a:pt x="1889547" y="0"/>
                </a:lnTo>
                <a:lnTo>
                  <a:pt x="1889547" y="577141"/>
                </a:lnTo>
                <a:lnTo>
                  <a:pt x="0" y="5771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" name="TextBox 34">
            <a:extLst>
              <a:ext uri="{FF2B5EF4-FFF2-40B4-BE49-F238E27FC236}">
                <a16:creationId xmlns:a16="http://schemas.microsoft.com/office/drawing/2014/main" id="{477715C4-62CF-ADFB-D7C0-9C075CCDA1D3}"/>
              </a:ext>
            </a:extLst>
          </p:cNvPr>
          <p:cNvSpPr txBox="1"/>
          <p:nvPr/>
        </p:nvSpPr>
        <p:spPr>
          <a:xfrm>
            <a:off x="2883362" y="6946900"/>
            <a:ext cx="4419980" cy="77437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1"/>
              </a:lnSpc>
              <a:spcBef>
                <a:spcPct val="0"/>
              </a:spcBef>
            </a:pPr>
            <a:r>
              <a:rPr lang="en-US" sz="1082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Financiado por la Unión Europea. No obstante, las opiniones y puntos de vista expresados son exclusivamente los de los autores y no reflejan necesariamente los de la Unión Europea ni los de la Agencia Ejecutiva Europea de Educación y Cultura (EACEA). Ni la Unión Europea ni la EACEA se hacen responsables de los mismos.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468</Words>
  <Application>Microsoft Office PowerPoint</Application>
  <PresentationFormat>Προσαρμογή</PresentationFormat>
  <Paragraphs>19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7" baseType="lpstr">
      <vt:lpstr>Oswald</vt:lpstr>
      <vt:lpstr>Arial</vt:lpstr>
      <vt:lpstr>Montserrat Classic</vt:lpstr>
      <vt:lpstr>Calibri</vt:lpstr>
      <vt:lpstr>Office Theme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Press Release BRIDGES</dc:title>
  <lastModifiedBy>Areti Fourgkatsioti</lastModifiedBy>
  <revision>4</revision>
  <dcterms:created xsi:type="dcterms:W3CDTF">2006-08-16T00:00:00.0000000Z</dcterms:created>
  <dcterms:modified xsi:type="dcterms:W3CDTF">2026-08-28T09:58:10.0000000Z</dcterms:modified>
  <dc:identifier>DAGZFOEYgik</dc:identifier>
  <keywords>, docId:FE45F31E7CADF8F656566C61FE239E25</keywords>
</coreProperties>
</file>