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embeddedFontLst>
    <p:embeddedFont>
      <p:font typeface="Montserrat Classic" panose="020B0604020202020204" charset="0"/>
      <p:regular r:id="rId4"/>
    </p:embeddedFont>
    <p:embeddedFont>
      <p:font typeface="Oswald" panose="00000500000000000000" pitchFamily="2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Clicca per modificare lo stile del titolo principale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Clicca per modificare gli stili di testo principali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28/08/2026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svg="http://schemas.microsoft.com/office/drawing/2016/SVG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27868" y="-442796"/>
            <a:ext cx="9487868" cy="12388946"/>
          </a:xfrm>
          <a:custGeom>
            <a:avLst/>
            <a:gdLst/>
            <a:ahLst/>
            <a:cxnLst/>
            <a:rect l="l" t="t" r="r" b="b"/>
            <a:pathLst>
              <a:path w="9487868" h="12388946">
                <a:moveTo>
                  <a:pt x="0" y="0"/>
                </a:moveTo>
                <a:lnTo>
                  <a:pt x="9487868" y="0"/>
                </a:lnTo>
                <a:lnTo>
                  <a:pt x="9487868" y="12388946"/>
                </a:lnTo>
                <a:lnTo>
                  <a:pt x="0" y="123889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" name="Freeform 3"/>
          <p:cNvSpPr/>
          <p:nvPr/>
        </p:nvSpPr>
        <p:spPr>
          <a:xfrm rot="-5400000">
            <a:off x="1334025" y="7020000"/>
            <a:ext cx="4891950" cy="7560000"/>
          </a:xfrm>
          <a:custGeom>
            <a:avLst/>
            <a:gdLst/>
            <a:ahLst/>
            <a:cxnLst/>
            <a:rect l="l" t="t" r="r" b="b"/>
            <a:pathLst>
              <a:path w="4891950" h="7560000">
                <a:moveTo>
                  <a:pt x="0" y="0"/>
                </a:moveTo>
                <a:lnTo>
                  <a:pt x="4891950" y="0"/>
                </a:lnTo>
                <a:lnTo>
                  <a:pt x="489195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 flipH="1" flipV="1">
            <a:off x="1334025" y="-3420000"/>
            <a:ext cx="4891950" cy="7560000"/>
          </a:xfrm>
          <a:custGeom>
            <a:avLst/>
            <a:gdLst/>
            <a:ahLst/>
            <a:cxnLst/>
            <a:rect l="l" t="t" r="r" b="b"/>
            <a:pathLst>
              <a:path w="4891950" h="7560000">
                <a:moveTo>
                  <a:pt x="4891950" y="7560000"/>
                </a:moveTo>
                <a:lnTo>
                  <a:pt x="0" y="7560000"/>
                </a:lnTo>
                <a:lnTo>
                  <a:pt x="0" y="0"/>
                </a:lnTo>
                <a:lnTo>
                  <a:pt x="4891950" y="0"/>
                </a:lnTo>
                <a:lnTo>
                  <a:pt x="4891950" y="75600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 flipV="1">
            <a:off x="-447665" y="1124818"/>
            <a:ext cx="2407330" cy="2289320"/>
          </a:xfrm>
          <a:prstGeom prst="line">
            <a:avLst/>
          </a:prstGeom>
          <a:ln w="38100" cap="flat">
            <a:solidFill>
              <a:srgbClr val="DF5C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V="1">
            <a:off x="5600335" y="7704875"/>
            <a:ext cx="2407330" cy="2289320"/>
          </a:xfrm>
          <a:prstGeom prst="line">
            <a:avLst/>
          </a:prstGeom>
          <a:ln w="38100" cap="flat">
            <a:solidFill>
              <a:srgbClr val="DF5C25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267956" y="9772612"/>
            <a:ext cx="226051" cy="47625"/>
            <a:chOff x="0" y="0"/>
            <a:chExt cx="59536" cy="125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DF5C2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67956" y="9688987"/>
            <a:ext cx="226051" cy="47625"/>
            <a:chOff x="0" y="0"/>
            <a:chExt cx="59536" cy="125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6573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065993" y="1316443"/>
            <a:ext cx="226051" cy="47625"/>
            <a:chOff x="0" y="0"/>
            <a:chExt cx="59536" cy="125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DF5C2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065993" y="1232818"/>
            <a:ext cx="226051" cy="47625"/>
            <a:chOff x="0" y="0"/>
            <a:chExt cx="59536" cy="1254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6573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2557855" y="1280443"/>
            <a:ext cx="2292891" cy="1129525"/>
          </a:xfrm>
          <a:custGeom>
            <a:avLst/>
            <a:gdLst/>
            <a:ahLst/>
            <a:cxnLst/>
            <a:rect l="l" t="t" r="r" b="b"/>
            <a:pathLst>
              <a:path w="2292891" h="1129525">
                <a:moveTo>
                  <a:pt x="0" y="0"/>
                </a:moveTo>
                <a:lnTo>
                  <a:pt x="2292891" y="0"/>
                </a:lnTo>
                <a:lnTo>
                  <a:pt x="2292891" y="1129524"/>
                </a:lnTo>
                <a:lnTo>
                  <a:pt x="0" y="11295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629" t="-62445" r="-9131" b="-84724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456682" y="2279745"/>
            <a:ext cx="6646637" cy="162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7"/>
              </a:lnSpc>
            </a:pPr>
            <a:endParaRPr dirty="0"/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605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605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267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ABCF05-799F-65A1-C0FA-F5F9167CD34E}"/>
              </a:ext>
            </a:extLst>
          </p:cNvPr>
          <p:cNvSpPr txBox="1"/>
          <p:nvPr/>
        </p:nvSpPr>
        <p:spPr>
          <a:xfrm>
            <a:off x="494007" y="2579607"/>
            <a:ext cx="6740587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Il progetto BRIDGES avanza verso soluzioni innovative per la formazione nel settore turistico</a:t>
            </a:r>
          </a:p>
          <a:p>
            <a:pPr algn="just"/>
            <a:r>
              <a:rPr lang="en-US" sz="1600" dirty="0"/>
              <a:t>Il progetto</a:t>
            </a:r>
            <a:r>
              <a:rPr lang="en-US" sz="1600" dirty="0"/>
              <a:t> </a:t>
            </a:r>
            <a:r>
              <a:rPr lang="en-US" sz="1600" b="1" dirty="0"/>
              <a:t>BRIDGES – Bring &amp; Develop Good Education Systems </a:t>
            </a:r>
            <a:r>
              <a:rPr lang="en-US" sz="1600" dirty="0"/>
              <a:t>continua a rafforzare </a:t>
            </a:r>
            <a:r>
              <a:rPr lang="en-US" sz="1600" dirty="0"/>
              <a:t>i sistemi </a:t>
            </a:r>
            <a:r>
              <a:rPr lang="en-US" sz="1600" b="1" dirty="0"/>
              <a:t>di istruzione e formazione professionale (IFP) </a:t>
            </a:r>
            <a:r>
              <a:rPr lang="en-US" sz="1600" dirty="0"/>
              <a:t>nel settore turistico, creando legami più solidi tra istruzione, sviluppo delle competenze e occupazione.</a:t>
            </a:r>
          </a:p>
          <a:p>
            <a:pPr algn="just"/>
            <a:r>
              <a:rPr lang="en-US" sz="1600" dirty="0"/>
              <a:t>Nel corso del 2025, il partenariato BRIDGES ha compiuto progressi significativi, passando dall’analisi delle </a:t>
            </a:r>
            <a:r>
              <a:rPr lang="en-US" sz="1600" dirty="0"/>
              <a:t>esigenze del mercato del lavoro</a:t>
            </a:r>
            <a:r>
              <a:rPr lang="en-US" sz="1600" dirty="0"/>
              <a:t> turistico </a:t>
            </a:r>
            <a:r>
              <a:rPr lang="en-US" sz="1600" dirty="0"/>
              <a:t>allo sviluppo di soluzioni didattiche innovative progettate per preparare al meglio i futuri professionisti del turismo.</a:t>
            </a:r>
          </a:p>
          <a:p>
            <a:pPr algn="just"/>
            <a:r>
              <a:rPr lang="en-US" sz="1600" dirty="0"/>
              <a:t>Attraverso l’analisi dei sistemi di formazione duale, dei percorsi di IFP e delle esigenze delle imprese turistiche, i partner hanno individuato i requisiti di competenza attuali e futuri, nonché le lacune esistenti tra l’offerta formativa e </a:t>
            </a:r>
            <a:r>
              <a:rPr lang="en-US" sz="1600" dirty="0"/>
              <a:t>le aspettative del mercato del lavoro. Questi risultati hanno fornito le basi per lo sviluppo di approcci formativi più pertinenti e orientati al settore.</a:t>
            </a:r>
          </a:p>
          <a:p>
            <a:pPr algn="just"/>
            <a:r>
              <a:rPr lang="en-US" sz="1600" dirty="0"/>
              <a:t>Partendo da questi risultati, BRIDGES ha proseguito verso la progettazione del </a:t>
            </a:r>
            <a:r>
              <a:rPr lang="en-US" sz="1600" b="1" dirty="0" err="1"/>
              <a:t>Programma</a:t>
            </a:r>
            <a:r>
              <a:rPr lang="en-US" sz="1600" b="1" dirty="0"/>
              <a:t> di Pre-Apprendistato </a:t>
            </a:r>
            <a:r>
              <a:rPr lang="en-US" sz="1600" b="1" dirty="0"/>
              <a:t>(</a:t>
            </a:r>
            <a:r>
              <a:rPr lang="en-US" sz="1600" b="1" dirty="0" err="1"/>
              <a:t>PaP</a:t>
            </a:r>
            <a:r>
              <a:rPr lang="en-US" sz="1600" b="1" dirty="0"/>
              <a:t>)</a:t>
            </a:r>
            <a:r>
              <a:rPr lang="en-US" sz="1600" dirty="0"/>
              <a:t>, un percorso formativo innovativo che combina conoscenze teoriche, esperienza pratica e competenze orientate al mondo del lavoro. Il </a:t>
            </a:r>
            <a:r>
              <a:rPr lang="en-US" sz="1600" dirty="0" err="1"/>
              <a:t>programma </a:t>
            </a:r>
            <a:r>
              <a:rPr lang="en-US" sz="1600" dirty="0"/>
              <a:t>mira a favorire una transizione più agevole dall’istruzione all’occupazione e a rafforzare la cooperazione tra gli enti di formazione professionale e l’industria del turismo.</a:t>
            </a:r>
          </a:p>
          <a:p>
            <a:pPr algn="just"/>
            <a:r>
              <a:rPr lang="en-US" sz="1600" dirty="0"/>
              <a:t>Il progetto ha inoltre promosso lo sviluppo dei </a:t>
            </a:r>
            <a:r>
              <a:rPr lang="en-US" sz="1600" b="1" dirty="0"/>
              <a:t>«Factory Learning Labs</a:t>
            </a:r>
            <a:r>
              <a:rPr lang="en-US" sz="1600" dirty="0"/>
              <a:t>», ambienti simulati di aziende turistiche in cui i discenti possono sperimentare situazioni lavorative realistiche e sviluppare competenze professionali attraverso attività pratiche. Questo approccio innovativo avvicina l’apprendimento ai contesti professionali reali e favorisce l’acquisizione delle competenze richieste dal settore turistico.</a:t>
            </a:r>
          </a:p>
          <a:p>
            <a:pPr algn="just"/>
            <a:r>
              <a:rPr lang="en-US" sz="1600" dirty="0"/>
              <a:t>Parallelamente, BRIDGES ha continuato a sostenere insegnanti e formatori sviluppando approcci e risorse che consentiranno loro di offrire </a:t>
            </a:r>
            <a:r>
              <a:rPr lang="en-US" sz="1600" dirty="0"/>
              <a:t>esperienze di pre-apprendistato </a:t>
            </a:r>
            <a:r>
              <a:rPr lang="en-US" sz="1600" dirty="0"/>
              <a:t>efficaci, pratiche e </a:t>
            </a:r>
            <a:r>
              <a:rPr lang="en-US" sz="1600" dirty="0" err="1"/>
              <a:t>incentrate sugli studenti</a:t>
            </a:r>
            <a:r>
              <a:rPr lang="en-US" sz="1600" dirty="0"/>
              <a:t>.</a:t>
            </a:r>
          </a:p>
          <a:p>
            <a:pPr algn="just"/>
            <a:endParaRPr lang="el-GR" sz="1600" dirty="0"/>
          </a:p>
        </p:txBody>
      </p:sp>
    </p:spTree>
  </p:cSld>
  <p:clrMapOvr>
    <a:masterClrMapping/>
  </p:clrMapOvr>
</p:sld>
</file>

<file path=ppt/slides/slide2.xml><?xml version="1.0" encoding="utf-8"?>
<p:sld xmlns:asvg="http://schemas.microsoft.com/office/drawing/2016/SVG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3987934" y="-848473"/>
            <a:ext cx="9487868" cy="12388946"/>
          </a:xfrm>
          <a:custGeom>
            <a:avLst/>
            <a:gdLst/>
            <a:ahLst/>
            <a:cxnLst/>
            <a:rect l="l" t="t" r="r" b="b"/>
            <a:pathLst>
              <a:path w="9487868" h="12388946">
                <a:moveTo>
                  <a:pt x="0" y="0"/>
                </a:moveTo>
                <a:lnTo>
                  <a:pt x="9487868" y="0"/>
                </a:lnTo>
                <a:lnTo>
                  <a:pt x="9487868" y="12388946"/>
                </a:lnTo>
                <a:lnTo>
                  <a:pt x="0" y="123889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334025" y="7992000"/>
            <a:ext cx="4891950" cy="7560000"/>
          </a:xfrm>
          <a:custGeom>
            <a:avLst/>
            <a:gdLst/>
            <a:ahLst/>
            <a:cxnLst/>
            <a:rect l="l" t="t" r="r" b="b"/>
            <a:pathLst>
              <a:path w="4891950" h="7560000">
                <a:moveTo>
                  <a:pt x="0" y="0"/>
                </a:moveTo>
                <a:lnTo>
                  <a:pt x="4891950" y="0"/>
                </a:lnTo>
                <a:lnTo>
                  <a:pt x="489195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4931" y="10281121"/>
            <a:ext cx="226051" cy="47625"/>
            <a:chOff x="0" y="0"/>
            <a:chExt cx="59536" cy="125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6573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4931" y="10364746"/>
            <a:ext cx="226051" cy="47625"/>
            <a:chOff x="0" y="0"/>
            <a:chExt cx="59536" cy="125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DF5C2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EE5F6F-299E-6939-D13F-4732252E3C59}"/>
              </a:ext>
            </a:extLst>
          </p:cNvPr>
          <p:cNvSpPr txBox="1"/>
          <p:nvPr/>
        </p:nvSpPr>
        <p:spPr>
          <a:xfrm>
            <a:off x="737145" y="1765300"/>
            <a:ext cx="6172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Grazie alla collaborazione tra partner europei e latinoamericani, istituti di formazione professionale, imprese turistiche e parti interessate, BRIDGES sta gettando le basi per sistemi di formazione più inclusivi, reattivi e orientati al futuro.</a:t>
            </a:r>
          </a:p>
          <a:p>
            <a:pPr algn="just"/>
            <a:r>
              <a:rPr lang="en-US" sz="1600" dirty="0"/>
              <a:t>La prossima fase del progetto si concentrerà sull’ulteriore implementazione, sperimentazione e perfezionamento delle soluzioni sviluppate, garantendo che i risultati rispondano efficacemente alle esigenze dei discenti e del </a:t>
            </a:r>
            <a:r>
              <a:rPr lang="en-US" sz="1600" dirty="0"/>
              <a:t>mercato </a:t>
            </a:r>
            <a:r>
              <a:rPr lang="en-US" sz="1600" dirty="0" err="1"/>
              <a:t>del lavoro</a:t>
            </a:r>
            <a:r>
              <a:rPr lang="en-US" sz="1600" dirty="0"/>
              <a:t> nel settore turistico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/>
              <a:t>Il </a:t>
            </a:r>
            <a:r>
              <a:rPr lang="en-US" sz="1600" dirty="0"/>
              <a:t>progetto </a:t>
            </a:r>
            <a:r>
              <a:rPr lang="en-US" sz="1600" b="1" dirty="0"/>
              <a:t>BRIDGES (Bring &amp; Develop Good Education Systems) </a:t>
            </a:r>
            <a:r>
              <a:rPr lang="en-US" sz="1600" dirty="0"/>
              <a:t>è finanziato nell’ambito del </a:t>
            </a:r>
            <a:r>
              <a:rPr lang="en-US" sz="1600" dirty="0" err="1"/>
              <a:t>programma</a:t>
            </a:r>
            <a:r>
              <a:rPr lang="en-US" sz="1600" dirty="0"/>
              <a:t> </a:t>
            </a:r>
            <a:r>
              <a:rPr lang="en-US" sz="1600" b="1" dirty="0"/>
              <a:t>Erasmus+ “Rafforzamento delle capacità nel settore dell’istruzione e formazione professionale” (ERASMUS-EDU-2023-CB-VET) </a:t>
            </a:r>
            <a:r>
              <a:rPr lang="en-US" sz="1600" dirty="0"/>
              <a:t>e si svolgerà da </a:t>
            </a:r>
            <a:r>
              <a:rPr lang="en-US" sz="1600" b="1" dirty="0"/>
              <a:t>gennaio 2024 a novembre 2026</a:t>
            </a:r>
            <a:r>
              <a:rPr lang="en-US" sz="1600" dirty="0"/>
              <a:t>. Attraverso approcci formativi innovativi, percorsi di pre-apprendistato e una più stretta collaborazione tra il mondo dell’istruzione e quello del lavoro, BRIDGES mira a contribuire allo sviluppo della futura forza lavoro nel settore turistico.</a:t>
            </a:r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en-US" sz="1600" b="1" dirty="0"/>
              <a:t>Per ulteriori informazioni:</a:t>
            </a:r>
            <a:r>
              <a:rPr lang="en-US" sz="1600" dirty="0"/>
              <a:t> https://bridges.projectlibrary.eu/</a:t>
            </a:r>
          </a:p>
          <a:p>
            <a:endParaRPr lang="el-GR" sz="1600" dirty="0"/>
          </a:p>
        </p:txBody>
      </p:sp>
      <p:sp>
        <p:nvSpPr>
          <p:cNvPr id="3" name="Freeform 25">
            <a:extLst>
              <a:ext uri="{FF2B5EF4-FFF2-40B4-BE49-F238E27FC236}">
                <a16:creationId xmlns:a16="http://schemas.microsoft.com/office/drawing/2014/main" id="{F9C64FDF-E4AC-1B7B-8F98-671EF0A4FB8A}"/>
              </a:ext>
            </a:extLst>
          </p:cNvPr>
          <p:cNvSpPr/>
          <p:nvPr/>
        </p:nvSpPr>
        <p:spPr>
          <a:xfrm>
            <a:off x="115185" y="6869932"/>
            <a:ext cx="2717531" cy="846457"/>
          </a:xfrm>
          <a:custGeom>
            <a:avLst/>
            <a:gdLst/>
            <a:ahLst/>
            <a:cxnLst/>
            <a:rect l="l" t="t" r="r" b="b"/>
            <a:pathLst>
              <a:path w="1889546" h="577142">
                <a:moveTo>
                  <a:pt x="0" y="0"/>
                </a:moveTo>
                <a:lnTo>
                  <a:pt x="1889547" y="0"/>
                </a:lnTo>
                <a:lnTo>
                  <a:pt x="1889547" y="577141"/>
                </a:lnTo>
                <a:lnTo>
                  <a:pt x="0" y="5771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" name="TextBox 34">
            <a:extLst>
              <a:ext uri="{FF2B5EF4-FFF2-40B4-BE49-F238E27FC236}">
                <a16:creationId xmlns:a16="http://schemas.microsoft.com/office/drawing/2014/main" id="{477715C4-62CF-ADFB-D7C0-9C075CCDA1D3}"/>
              </a:ext>
            </a:extLst>
          </p:cNvPr>
          <p:cNvSpPr txBox="1"/>
          <p:nvPr/>
        </p:nvSpPr>
        <p:spPr>
          <a:xfrm>
            <a:off x="2883362" y="6946900"/>
            <a:ext cx="4419980" cy="77437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1"/>
              </a:lnSpc>
              <a:spcBef>
                <a:spcPct val="0"/>
              </a:spcBef>
            </a:pPr>
            <a:r>
              <a:rPr lang="en-US" sz="1082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Finanziato dall’Unione europea. Le opinioni e i punti di vista espressi sono tuttavia esclusivamente quelli degli autori e non riflettono necessariamente quelli dell’Unione europea o dell’Agenzia esecutiva europea per l’istruzione e la cultura (EACEA). Né l’Unione europea né l’EACEA possono essere ritenute responsabili per tali opinioni.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468</Words>
  <Application>Microsoft Office PowerPoint</Application>
  <PresentationFormat>Προσαρμογή</PresentationFormat>
  <Paragraphs>19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7" baseType="lpstr">
      <vt:lpstr>Oswald</vt:lpstr>
      <vt:lpstr>Arial</vt:lpstr>
      <vt:lpstr>Montserrat Classic</vt:lpstr>
      <vt:lpstr>Calibri</vt:lpstr>
      <vt:lpstr>Office Theme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Press Release BRIDGES</dc:title>
  <lastModifiedBy>Areti Fourgkatsioti</lastModifiedBy>
  <revision>4</revision>
  <dcterms:created xsi:type="dcterms:W3CDTF">2006-08-16T00:00:00.0000000Z</dcterms:created>
  <dcterms:modified xsi:type="dcterms:W3CDTF">2026-08-28T09:58:10.0000000Z</dcterms:modified>
  <dc:identifier>DAGZFOEYgik</dc:identifier>
  <keywords>, docId:786F55E2F9669127A59BA67E8AA9319C</keywords>
</coreProperties>
</file>