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Lst>
  <p:sldSz cx="7556500" cy="10693400"/>
  <p:notesSz cx="6858000" cy="9144000"/>
  <p:embeddedFontLst>
    <p:embeddedFont>
      <p:font typeface="Montserrat Classic" panose="020B0604020202020204" charset="0"/>
      <p:regular r:id="rId4"/>
    </p:embeddedFont>
    <p:embeddedFont>
      <p:font typeface="Oswald" panose="00000500000000000000" pitchFamily="2" charset="0"/>
      <p:regular r:id="rId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8" d="100"/>
          <a:sy n="68" d="100"/>
        </p:scale>
        <p:origin x="3186"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4" Type="http://schemas.openxmlformats.org/officeDocument/2006/relationships/font" Target="fonts/font1.fntdata"/><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27868" y="-442796"/>
            <a:ext cx="9487868" cy="12388946"/>
          </a:xfrm>
          <a:custGeom>
            <a:avLst/>
            <a:gdLst/>
            <a:ahLst/>
            <a:cxnLst/>
            <a:rect l="l" t="t" r="r" b="b"/>
            <a:pathLst>
              <a:path w="9487868" h="12388946">
                <a:moveTo>
                  <a:pt x="0" y="0"/>
                </a:moveTo>
                <a:lnTo>
                  <a:pt x="9487868" y="0"/>
                </a:lnTo>
                <a:lnTo>
                  <a:pt x="9487868" y="12388946"/>
                </a:lnTo>
                <a:lnTo>
                  <a:pt x="0" y="12388946"/>
                </a:lnTo>
                <a:lnTo>
                  <a:pt x="0" y="0"/>
                </a:lnTo>
                <a:close/>
              </a:path>
            </a:pathLst>
          </a:custGeom>
          <a:blipFill>
            <a:blip r:embed="rId2">
              <a:alphaModFix amt="3000"/>
              <a:extLst>
                <a:ext uri="{96DAC541-7B7A-43D3-8B79-37D633B846F1}">
                  <asvg:svgBlip xmlns:asvg="http://schemas.microsoft.com/office/drawing/2016/SVG/main" r:embed="rId3"/>
                </a:ext>
              </a:extLst>
            </a:blip>
            <a:stretch>
              <a:fillRect/>
            </a:stretch>
          </a:blipFill>
        </p:spPr>
        <p:txBody>
          <a:bodyPr/>
          <a:lstStyle/>
          <a:p>
            <a:endParaRPr lang="el-GR"/>
          </a:p>
        </p:txBody>
      </p:sp>
      <p:sp>
        <p:nvSpPr>
          <p:cNvPr id="3" name="Freeform 3"/>
          <p:cNvSpPr/>
          <p:nvPr/>
        </p:nvSpPr>
        <p:spPr>
          <a:xfrm rot="-5400000">
            <a:off x="1334025" y="7020000"/>
            <a:ext cx="4891950" cy="7560000"/>
          </a:xfrm>
          <a:custGeom>
            <a:avLst/>
            <a:gdLst/>
            <a:ahLst/>
            <a:cxnLst/>
            <a:rect l="l" t="t" r="r" b="b"/>
            <a:pathLst>
              <a:path w="4891950" h="7560000">
                <a:moveTo>
                  <a:pt x="0" y="0"/>
                </a:moveTo>
                <a:lnTo>
                  <a:pt x="4891950" y="0"/>
                </a:lnTo>
                <a:lnTo>
                  <a:pt x="4891950" y="7560000"/>
                </a:lnTo>
                <a:lnTo>
                  <a:pt x="0" y="7560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5400000" flipH="1" flipV="1">
            <a:off x="1334025" y="-3420000"/>
            <a:ext cx="4891950" cy="7560000"/>
          </a:xfrm>
          <a:custGeom>
            <a:avLst/>
            <a:gdLst/>
            <a:ahLst/>
            <a:cxnLst/>
            <a:rect l="l" t="t" r="r" b="b"/>
            <a:pathLst>
              <a:path w="4891950" h="7560000">
                <a:moveTo>
                  <a:pt x="4891950" y="7560000"/>
                </a:moveTo>
                <a:lnTo>
                  <a:pt x="0" y="7560000"/>
                </a:lnTo>
                <a:lnTo>
                  <a:pt x="0" y="0"/>
                </a:lnTo>
                <a:lnTo>
                  <a:pt x="4891950" y="0"/>
                </a:lnTo>
                <a:lnTo>
                  <a:pt x="4891950" y="756000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AutoShape 5"/>
          <p:cNvSpPr/>
          <p:nvPr/>
        </p:nvSpPr>
        <p:spPr>
          <a:xfrm flipV="1">
            <a:off x="-447665" y="1124818"/>
            <a:ext cx="2407330" cy="2289320"/>
          </a:xfrm>
          <a:prstGeom prst="line">
            <a:avLst/>
          </a:prstGeom>
          <a:ln w="38100" cap="flat">
            <a:solidFill>
              <a:srgbClr val="DF5C25"/>
            </a:solidFill>
            <a:prstDash val="solid"/>
            <a:headEnd type="none" w="sm" len="sm"/>
            <a:tailEnd type="none" w="sm" len="sm"/>
          </a:ln>
        </p:spPr>
      </p:sp>
      <p:sp>
        <p:nvSpPr>
          <p:cNvPr id="6" name="AutoShape 6"/>
          <p:cNvSpPr/>
          <p:nvPr/>
        </p:nvSpPr>
        <p:spPr>
          <a:xfrm flipV="1">
            <a:off x="5600335" y="7704875"/>
            <a:ext cx="2407330" cy="2289320"/>
          </a:xfrm>
          <a:prstGeom prst="line">
            <a:avLst/>
          </a:prstGeom>
          <a:ln w="38100" cap="flat">
            <a:solidFill>
              <a:srgbClr val="DF5C25"/>
            </a:solidFill>
            <a:prstDash val="solid"/>
            <a:headEnd type="none" w="sm" len="sm"/>
            <a:tailEnd type="none" w="sm" len="sm"/>
          </a:ln>
        </p:spPr>
      </p:sp>
      <p:grpSp>
        <p:nvGrpSpPr>
          <p:cNvPr id="7" name="Group 7"/>
          <p:cNvGrpSpPr/>
          <p:nvPr/>
        </p:nvGrpSpPr>
        <p:grpSpPr>
          <a:xfrm>
            <a:off x="267956" y="9772612"/>
            <a:ext cx="226051" cy="47625"/>
            <a:chOff x="0" y="0"/>
            <a:chExt cx="59536" cy="12543"/>
          </a:xfrm>
        </p:grpSpPr>
        <p:sp>
          <p:nvSpPr>
            <p:cNvPr id="8" name="Freeform 8"/>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DF5C25"/>
            </a:solidFill>
          </p:spPr>
        </p:sp>
        <p:sp>
          <p:nvSpPr>
            <p:cNvPr id="9" name="TextBox 9"/>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267956" y="9688987"/>
            <a:ext cx="226051" cy="47625"/>
            <a:chOff x="0" y="0"/>
            <a:chExt cx="59536" cy="12543"/>
          </a:xfrm>
        </p:grpSpPr>
        <p:sp>
          <p:nvSpPr>
            <p:cNvPr id="11" name="Freeform 11"/>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165739"/>
            </a:solidFill>
          </p:spPr>
        </p:sp>
        <p:sp>
          <p:nvSpPr>
            <p:cNvPr id="12" name="TextBox 12"/>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3" name="Group 13"/>
          <p:cNvGrpSpPr/>
          <p:nvPr/>
        </p:nvGrpSpPr>
        <p:grpSpPr>
          <a:xfrm>
            <a:off x="7065993" y="1316443"/>
            <a:ext cx="226051" cy="47625"/>
            <a:chOff x="0" y="0"/>
            <a:chExt cx="59536" cy="12543"/>
          </a:xfrm>
        </p:grpSpPr>
        <p:sp>
          <p:nvSpPr>
            <p:cNvPr id="14" name="Freeform 14"/>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DF5C25"/>
            </a:solidFill>
          </p:spPr>
        </p:sp>
        <p:sp>
          <p:nvSpPr>
            <p:cNvPr id="15" name="TextBox 15"/>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p:cNvGrpSpPr/>
          <p:nvPr/>
        </p:nvGrpSpPr>
        <p:grpSpPr>
          <a:xfrm>
            <a:off x="7065993" y="1232818"/>
            <a:ext cx="226051" cy="47625"/>
            <a:chOff x="0" y="0"/>
            <a:chExt cx="59536" cy="12543"/>
          </a:xfrm>
        </p:grpSpPr>
        <p:sp>
          <p:nvSpPr>
            <p:cNvPr id="17" name="Freeform 17"/>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165739"/>
            </a:solidFill>
          </p:spPr>
        </p:sp>
        <p:sp>
          <p:nvSpPr>
            <p:cNvPr id="18" name="TextBox 18"/>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sp>
        <p:nvSpPr>
          <p:cNvPr id="19" name="Freeform 19"/>
          <p:cNvSpPr/>
          <p:nvPr/>
        </p:nvSpPr>
        <p:spPr>
          <a:xfrm>
            <a:off x="2557855" y="1280443"/>
            <a:ext cx="2292891" cy="1129525"/>
          </a:xfrm>
          <a:custGeom>
            <a:avLst/>
            <a:gdLst/>
            <a:ahLst/>
            <a:cxnLst/>
            <a:rect l="l" t="t" r="r" b="b"/>
            <a:pathLst>
              <a:path w="2292891" h="1129525">
                <a:moveTo>
                  <a:pt x="0" y="0"/>
                </a:moveTo>
                <a:lnTo>
                  <a:pt x="2292891" y="0"/>
                </a:lnTo>
                <a:lnTo>
                  <a:pt x="2292891" y="1129524"/>
                </a:lnTo>
                <a:lnTo>
                  <a:pt x="0" y="1129524"/>
                </a:lnTo>
                <a:lnTo>
                  <a:pt x="0" y="0"/>
                </a:lnTo>
                <a:close/>
              </a:path>
            </a:pathLst>
          </a:custGeom>
          <a:blipFill>
            <a:blip r:embed="rId6"/>
            <a:stretch>
              <a:fillRect l="-12629" t="-62445" r="-9131" b="-84724"/>
            </a:stretch>
          </a:blipFill>
        </p:spPr>
      </p:sp>
      <p:sp>
        <p:nvSpPr>
          <p:cNvPr id="20" name="TextBox 20"/>
          <p:cNvSpPr txBox="1"/>
          <p:nvPr/>
        </p:nvSpPr>
        <p:spPr>
          <a:xfrm>
            <a:off x="456682" y="2279745"/>
            <a:ext cx="6646637" cy="1628972"/>
          </a:xfrm>
          <a:prstGeom prst="rect">
            <a:avLst/>
          </a:prstGeom>
        </p:spPr>
        <p:txBody>
          <a:bodyPr lIns="0" tIns="0" rIns="0" bIns="0" rtlCol="0" anchor="t">
            <a:spAutoFit/>
          </a:bodyPr>
          <a:lstStyle/>
          <a:p>
            <a:pPr algn="ctr">
              <a:lnSpc>
                <a:spcPts val="2247"/>
              </a:lnSpc>
            </a:pPr>
            <a:endParaRPr dirty="0"/>
          </a:p>
          <a:p>
            <a:pPr algn="ctr">
              <a:lnSpc>
                <a:spcPts val="1960"/>
              </a:lnSpc>
            </a:pPr>
            <a:endParaRPr lang="en-US" sz="1400" dirty="0">
              <a:solidFill>
                <a:srgbClr val="000000"/>
              </a:solidFill>
              <a:latin typeface="Oswald"/>
              <a:ea typeface="Oswald"/>
              <a:cs typeface="Oswald"/>
              <a:sym typeface="Oswald"/>
            </a:endParaRPr>
          </a:p>
          <a:p>
            <a:pPr algn="ctr">
              <a:lnSpc>
                <a:spcPts val="1960"/>
              </a:lnSpc>
            </a:pPr>
            <a:endParaRPr lang="en-US" sz="1400" dirty="0">
              <a:solidFill>
                <a:srgbClr val="000000"/>
              </a:solidFill>
              <a:latin typeface="Oswald"/>
              <a:ea typeface="Oswald"/>
              <a:cs typeface="Oswald"/>
              <a:sym typeface="Oswald"/>
            </a:endParaRPr>
          </a:p>
          <a:p>
            <a:pPr algn="ctr">
              <a:lnSpc>
                <a:spcPts val="1960"/>
              </a:lnSpc>
            </a:pPr>
            <a:endParaRPr lang="en-US" sz="1400" dirty="0">
              <a:solidFill>
                <a:srgbClr val="000000"/>
              </a:solidFill>
              <a:latin typeface="Oswald"/>
              <a:ea typeface="Oswald"/>
              <a:cs typeface="Oswald"/>
              <a:sym typeface="Oswald"/>
            </a:endParaRPr>
          </a:p>
          <a:p>
            <a:pPr algn="ctr">
              <a:lnSpc>
                <a:spcPts val="1605"/>
              </a:lnSpc>
            </a:pPr>
            <a:endParaRPr lang="en-US" sz="1400" dirty="0">
              <a:solidFill>
                <a:srgbClr val="000000"/>
              </a:solidFill>
              <a:latin typeface="Oswald"/>
              <a:ea typeface="Oswald"/>
              <a:cs typeface="Oswald"/>
              <a:sym typeface="Oswald"/>
            </a:endParaRPr>
          </a:p>
          <a:p>
            <a:pPr algn="ctr">
              <a:lnSpc>
                <a:spcPts val="1605"/>
              </a:lnSpc>
            </a:pPr>
            <a:endParaRPr lang="en-US" sz="1400" dirty="0">
              <a:solidFill>
                <a:srgbClr val="000000"/>
              </a:solidFill>
              <a:latin typeface="Oswald"/>
              <a:ea typeface="Oswald"/>
              <a:cs typeface="Oswald"/>
              <a:sym typeface="Oswald"/>
            </a:endParaRPr>
          </a:p>
          <a:p>
            <a:pPr algn="ctr">
              <a:lnSpc>
                <a:spcPts val="1267"/>
              </a:lnSpc>
            </a:pPr>
            <a:endParaRPr lang="en-US" sz="1400" dirty="0">
              <a:solidFill>
                <a:srgbClr val="000000"/>
              </a:solidFill>
              <a:latin typeface="Oswald"/>
              <a:ea typeface="Oswald"/>
              <a:cs typeface="Oswald"/>
              <a:sym typeface="Oswald"/>
            </a:endParaRPr>
          </a:p>
        </p:txBody>
      </p:sp>
      <p:sp>
        <p:nvSpPr>
          <p:cNvPr id="21" name="TextBox 20">
            <a:extLst>
              <a:ext uri="{FF2B5EF4-FFF2-40B4-BE49-F238E27FC236}">
                <a16:creationId xmlns:a16="http://schemas.microsoft.com/office/drawing/2014/main" id="{C0ABCF05-799F-65A1-C0FA-F5F9167CD34E}"/>
              </a:ext>
            </a:extLst>
          </p:cNvPr>
          <p:cNvSpPr txBox="1"/>
          <p:nvPr/>
        </p:nvSpPr>
        <p:spPr>
          <a:xfrm>
            <a:off x="494007" y="2579607"/>
            <a:ext cx="6740587" cy="7509748"/>
          </a:xfrm>
          <a:prstGeom prst="rect">
            <a:avLst/>
          </a:prstGeom>
          <a:noFill/>
        </p:spPr>
        <p:txBody>
          <a:bodyPr wrap="square" rtlCol="0">
            <a:spAutoFit/>
          </a:bodyPr>
          <a:lstStyle/>
          <a:p>
            <a:pPr algn="just"/>
            <a:r>
              <a:rPr lang="en-US" sz="1600" b="1" dirty="0"/>
              <a:t>BRIDGES Project advances towards innovative tourism training solutions</a:t>
            </a:r>
          </a:p>
          <a:p>
            <a:pPr algn="just"/>
            <a:r>
              <a:rPr lang="en-US" sz="1600" dirty="0"/>
              <a:t>The </a:t>
            </a:r>
            <a:r>
              <a:rPr lang="en-US" sz="1600" b="1" dirty="0"/>
              <a:t>BRIDGES – Bring &amp; Develop Good Education Systems</a:t>
            </a:r>
            <a:r>
              <a:rPr lang="en-US" sz="1600" dirty="0"/>
              <a:t> project continues to strengthen </a:t>
            </a:r>
            <a:r>
              <a:rPr lang="en-US" sz="1600" b="1" dirty="0"/>
              <a:t>Vocational Education and Training (VET)</a:t>
            </a:r>
            <a:r>
              <a:rPr lang="en-US" sz="1600" dirty="0"/>
              <a:t> systems in the tourism sector by creating stronger connections between education, skills development and employment.</a:t>
            </a:r>
          </a:p>
          <a:p>
            <a:pPr algn="just"/>
            <a:r>
              <a:rPr lang="en-US" sz="1600" dirty="0"/>
              <a:t>Throughout 2025, the BRIDGES partnership made significant progress, moving from the analysis of tourism </a:t>
            </a:r>
            <a:r>
              <a:rPr lang="en-US" sz="1600" dirty="0" err="1"/>
              <a:t>labour</a:t>
            </a:r>
            <a:r>
              <a:rPr lang="en-US" sz="1600" dirty="0"/>
              <a:t>-market needs towards the development of innovative learning solutions designed to better prepare future tourism professionals.</a:t>
            </a:r>
          </a:p>
          <a:p>
            <a:pPr algn="just"/>
            <a:r>
              <a:rPr lang="en-US" sz="1600" dirty="0"/>
              <a:t>Through the analysis of dual training systems, VET pathways and the needs of tourism businesses, partners identified current and future competence requirements, as well as existing gaps between training provision and </a:t>
            </a:r>
            <a:r>
              <a:rPr lang="en-US" sz="1600" dirty="0" err="1"/>
              <a:t>labour</a:t>
            </a:r>
            <a:r>
              <a:rPr lang="en-US" sz="1600" dirty="0"/>
              <a:t>-market expectations. These findings provided the foundation for the development of more relevant and industry-oriented educational approaches.</a:t>
            </a:r>
          </a:p>
          <a:p>
            <a:pPr algn="just"/>
            <a:r>
              <a:rPr lang="en-US" sz="1600" dirty="0"/>
              <a:t>Building on these results, BRIDGES progressed towards the design of the </a:t>
            </a:r>
            <a:r>
              <a:rPr lang="en-US" sz="1600" b="1" dirty="0"/>
              <a:t>Pre-Apprenticeship </a:t>
            </a:r>
            <a:r>
              <a:rPr lang="en-US" sz="1600" b="1" dirty="0" err="1"/>
              <a:t>Programme</a:t>
            </a:r>
            <a:r>
              <a:rPr lang="en-US" sz="1600" b="1" dirty="0"/>
              <a:t> (</a:t>
            </a:r>
            <a:r>
              <a:rPr lang="en-US" sz="1600" b="1" dirty="0" err="1"/>
              <a:t>PaP</a:t>
            </a:r>
            <a:r>
              <a:rPr lang="en-US" sz="1600" b="1" dirty="0"/>
              <a:t>)</a:t>
            </a:r>
            <a:r>
              <a:rPr lang="en-US" sz="1600" dirty="0"/>
              <a:t>, an innovative learning pathway combining theoretical knowledge, practical experience and workplace-oriented skills. The </a:t>
            </a:r>
            <a:r>
              <a:rPr lang="en-US" sz="1600" dirty="0" err="1"/>
              <a:t>programme</a:t>
            </a:r>
            <a:r>
              <a:rPr lang="en-US" sz="1600" dirty="0"/>
              <a:t> aims to support smoother transitions from education to employment and strengthen cooperation between VET providers and the tourism industry.</a:t>
            </a:r>
          </a:p>
          <a:p>
            <a:pPr algn="just"/>
            <a:r>
              <a:rPr lang="en-US" sz="1600" dirty="0"/>
              <a:t>The project also advanced the development of </a:t>
            </a:r>
            <a:r>
              <a:rPr lang="en-US" sz="1600" b="1" dirty="0"/>
              <a:t>Factory Learning Labs</a:t>
            </a:r>
            <a:r>
              <a:rPr lang="en-US" sz="1600" dirty="0"/>
              <a:t>, simulated tourism company environments where learners can experience realistic workplace situations and develop professional competences through practical activities. This innovative approach brings learning closer to real professional contexts and supports the acquisition of skills required by the tourism sector.</a:t>
            </a:r>
          </a:p>
          <a:p>
            <a:pPr algn="just"/>
            <a:r>
              <a:rPr lang="en-US" sz="1600" dirty="0"/>
              <a:t>In parallel, BRIDGES has continued supporting teachers and trainers by developing approaches and resources that will enable them to deliver effective, practical and learner-</a:t>
            </a:r>
            <a:r>
              <a:rPr lang="en-US" sz="1600" dirty="0" err="1"/>
              <a:t>centred</a:t>
            </a:r>
            <a:r>
              <a:rPr lang="en-US" sz="1600" dirty="0"/>
              <a:t> pre-apprenticeship experiences.</a:t>
            </a:r>
          </a:p>
          <a:p>
            <a:pPr algn="just"/>
            <a:endParaRPr lang="el-GR"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a:off x="-3987934" y="-848473"/>
            <a:ext cx="9487868" cy="12388946"/>
          </a:xfrm>
          <a:custGeom>
            <a:avLst/>
            <a:gdLst/>
            <a:ahLst/>
            <a:cxnLst/>
            <a:rect l="l" t="t" r="r" b="b"/>
            <a:pathLst>
              <a:path w="9487868" h="12388946">
                <a:moveTo>
                  <a:pt x="0" y="0"/>
                </a:moveTo>
                <a:lnTo>
                  <a:pt x="9487868" y="0"/>
                </a:lnTo>
                <a:lnTo>
                  <a:pt x="9487868" y="12388946"/>
                </a:lnTo>
                <a:lnTo>
                  <a:pt x="0" y="12388946"/>
                </a:lnTo>
                <a:lnTo>
                  <a:pt x="0" y="0"/>
                </a:lnTo>
                <a:close/>
              </a:path>
            </a:pathLst>
          </a:custGeom>
          <a:blipFill>
            <a:blip r:embed="rId2">
              <a:alphaModFix amt="3000"/>
              <a:extLst>
                <a:ext uri="{96DAC541-7B7A-43D3-8B79-37D633B846F1}">
                  <asvg:svgBlip xmlns:asvg="http://schemas.microsoft.com/office/drawing/2016/SVG/main" r:embed="rId3"/>
                </a:ext>
              </a:extLst>
            </a:blip>
            <a:stretch>
              <a:fillRect/>
            </a:stretch>
          </a:blipFill>
        </p:spPr>
      </p:sp>
      <p:sp>
        <p:nvSpPr>
          <p:cNvPr id="6" name="Freeform 6"/>
          <p:cNvSpPr/>
          <p:nvPr/>
        </p:nvSpPr>
        <p:spPr>
          <a:xfrm rot="-5400000">
            <a:off x="1334025" y="7992000"/>
            <a:ext cx="4891950" cy="7560000"/>
          </a:xfrm>
          <a:custGeom>
            <a:avLst/>
            <a:gdLst/>
            <a:ahLst/>
            <a:cxnLst/>
            <a:rect l="l" t="t" r="r" b="b"/>
            <a:pathLst>
              <a:path w="4891950" h="7560000">
                <a:moveTo>
                  <a:pt x="0" y="0"/>
                </a:moveTo>
                <a:lnTo>
                  <a:pt x="4891950" y="0"/>
                </a:lnTo>
                <a:lnTo>
                  <a:pt x="4891950" y="7560000"/>
                </a:lnTo>
                <a:lnTo>
                  <a:pt x="0" y="7560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8" name="Group 8"/>
          <p:cNvGrpSpPr/>
          <p:nvPr/>
        </p:nvGrpSpPr>
        <p:grpSpPr>
          <a:xfrm>
            <a:off x="154931" y="10281121"/>
            <a:ext cx="226051" cy="47625"/>
            <a:chOff x="0" y="0"/>
            <a:chExt cx="59536" cy="12543"/>
          </a:xfrm>
        </p:grpSpPr>
        <p:sp>
          <p:nvSpPr>
            <p:cNvPr id="9" name="Freeform 9"/>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165739"/>
            </a:solidFill>
          </p:spPr>
        </p:sp>
        <p:sp>
          <p:nvSpPr>
            <p:cNvPr id="10" name="TextBox 10"/>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a:off x="154931" y="10364746"/>
            <a:ext cx="226051" cy="47625"/>
            <a:chOff x="0" y="0"/>
            <a:chExt cx="59536" cy="12543"/>
          </a:xfrm>
        </p:grpSpPr>
        <p:sp>
          <p:nvSpPr>
            <p:cNvPr id="12" name="Freeform 12"/>
            <p:cNvSpPr/>
            <p:nvPr/>
          </p:nvSpPr>
          <p:spPr>
            <a:xfrm>
              <a:off x="0" y="0"/>
              <a:ext cx="59536" cy="12543"/>
            </a:xfrm>
            <a:custGeom>
              <a:avLst/>
              <a:gdLst/>
              <a:ahLst/>
              <a:cxnLst/>
              <a:rect l="l" t="t" r="r" b="b"/>
              <a:pathLst>
                <a:path w="59536" h="12543">
                  <a:moveTo>
                    <a:pt x="0" y="0"/>
                  </a:moveTo>
                  <a:lnTo>
                    <a:pt x="59536" y="0"/>
                  </a:lnTo>
                  <a:lnTo>
                    <a:pt x="59536" y="12543"/>
                  </a:lnTo>
                  <a:lnTo>
                    <a:pt x="0" y="12543"/>
                  </a:lnTo>
                  <a:close/>
                </a:path>
              </a:pathLst>
            </a:custGeom>
            <a:solidFill>
              <a:srgbClr val="DF5C25"/>
            </a:solidFill>
          </p:spPr>
        </p:sp>
        <p:sp>
          <p:nvSpPr>
            <p:cNvPr id="13" name="TextBox 13"/>
            <p:cNvSpPr txBox="1"/>
            <p:nvPr/>
          </p:nvSpPr>
          <p:spPr>
            <a:xfrm>
              <a:off x="0" y="-38100"/>
              <a:ext cx="59536" cy="50643"/>
            </a:xfrm>
            <a:prstGeom prst="rect">
              <a:avLst/>
            </a:prstGeom>
          </p:spPr>
          <p:txBody>
            <a:bodyPr lIns="50800" tIns="50800" rIns="50800" bIns="50800" rtlCol="0" anchor="ctr"/>
            <a:lstStyle/>
            <a:p>
              <a:pPr algn="ctr">
                <a:lnSpc>
                  <a:spcPts val="2659"/>
                </a:lnSpc>
                <a:spcBef>
                  <a:spcPct val="0"/>
                </a:spcBef>
              </a:pPr>
              <a:endParaRPr/>
            </a:p>
          </p:txBody>
        </p:sp>
      </p:grpSp>
      <p:sp>
        <p:nvSpPr>
          <p:cNvPr id="2" name="TextBox 1">
            <a:extLst>
              <a:ext uri="{FF2B5EF4-FFF2-40B4-BE49-F238E27FC236}">
                <a16:creationId xmlns:a16="http://schemas.microsoft.com/office/drawing/2014/main" id="{98EE5F6F-299E-6939-D13F-4732252E3C59}"/>
              </a:ext>
            </a:extLst>
          </p:cNvPr>
          <p:cNvSpPr txBox="1"/>
          <p:nvPr/>
        </p:nvSpPr>
        <p:spPr>
          <a:xfrm>
            <a:off x="737145" y="1765300"/>
            <a:ext cx="6172200" cy="4770537"/>
          </a:xfrm>
          <a:prstGeom prst="rect">
            <a:avLst/>
          </a:prstGeom>
          <a:noFill/>
        </p:spPr>
        <p:txBody>
          <a:bodyPr wrap="square" rtlCol="0">
            <a:spAutoFit/>
          </a:bodyPr>
          <a:lstStyle/>
          <a:p>
            <a:pPr algn="just"/>
            <a:r>
              <a:rPr lang="en-US" sz="1600" dirty="0"/>
              <a:t>Through collaboration between European and Latin American partners, VET institutions, tourism businesses and stakeholders, BRIDGES is building the foundations for more inclusive, responsive and future-oriented training systems.</a:t>
            </a:r>
          </a:p>
          <a:p>
            <a:pPr algn="just"/>
            <a:r>
              <a:rPr lang="en-US" sz="1600" dirty="0"/>
              <a:t>The next phase of the project will focus on the further implementation, testing and refinement of the developed solutions, ensuring that the results respond effectively to the needs of learners and the tourism </a:t>
            </a:r>
            <a:r>
              <a:rPr lang="en-US" sz="1600" dirty="0" err="1"/>
              <a:t>labour</a:t>
            </a:r>
            <a:r>
              <a:rPr lang="en-US" sz="1600" dirty="0"/>
              <a:t> market.</a:t>
            </a:r>
          </a:p>
          <a:p>
            <a:pPr algn="just"/>
            <a:r>
              <a:rPr lang="en-US" sz="1600" dirty="0"/>
              <a:t>The </a:t>
            </a:r>
            <a:r>
              <a:rPr lang="en-US" sz="1600" b="1" dirty="0"/>
              <a:t>BRIDGES (Bring &amp; Develop Good Education Systems)</a:t>
            </a:r>
            <a:r>
              <a:rPr lang="en-US" sz="1600" dirty="0"/>
              <a:t> project is funded under the </a:t>
            </a:r>
            <a:r>
              <a:rPr lang="en-US" sz="1600" b="1" dirty="0"/>
              <a:t>Erasmus+ Capacity Building in the field of Vocational Education and Training (ERASMUS-EDU-2023-CB-VET)</a:t>
            </a:r>
            <a:r>
              <a:rPr lang="en-US" sz="1600" dirty="0"/>
              <a:t> </a:t>
            </a:r>
            <a:r>
              <a:rPr lang="en-US" sz="1600" dirty="0" err="1"/>
              <a:t>programme</a:t>
            </a:r>
            <a:r>
              <a:rPr lang="en-US" sz="1600" dirty="0"/>
              <a:t> and runs from </a:t>
            </a:r>
            <a:r>
              <a:rPr lang="en-US" sz="1600" b="1" dirty="0"/>
              <a:t>January 2024 to November 2026</a:t>
            </a:r>
            <a:r>
              <a:rPr lang="en-US" sz="1600" dirty="0"/>
              <a:t>. Through innovative training approaches, pre-apprenticeship pathways and stronger education–industry cooperation, BRIDGES aims to contribute to the development of the future tourism workforce.</a:t>
            </a:r>
          </a:p>
          <a:p>
            <a:pPr algn="just"/>
            <a:endParaRPr lang="en-US" sz="1600" dirty="0"/>
          </a:p>
          <a:p>
            <a:pPr algn="just"/>
            <a:endParaRPr lang="en-US" sz="1600" dirty="0"/>
          </a:p>
          <a:p>
            <a:pPr algn="just"/>
            <a:r>
              <a:rPr lang="en-US" sz="1600" b="1" dirty="0"/>
              <a:t>For more information: </a:t>
            </a:r>
            <a:r>
              <a:rPr lang="en-US" sz="1600" dirty="0"/>
              <a:t>https://bridges.projectlibrary.eu/</a:t>
            </a:r>
          </a:p>
          <a:p>
            <a:endParaRPr lang="el-GR" sz="1600" dirty="0"/>
          </a:p>
        </p:txBody>
      </p:sp>
      <p:sp>
        <p:nvSpPr>
          <p:cNvPr id="3" name="Freeform 25">
            <a:extLst>
              <a:ext uri="{FF2B5EF4-FFF2-40B4-BE49-F238E27FC236}">
                <a16:creationId xmlns:a16="http://schemas.microsoft.com/office/drawing/2014/main" id="{F9C64FDF-E4AC-1B7B-8F98-671EF0A4FB8A}"/>
              </a:ext>
            </a:extLst>
          </p:cNvPr>
          <p:cNvSpPr/>
          <p:nvPr/>
        </p:nvSpPr>
        <p:spPr>
          <a:xfrm>
            <a:off x="115185" y="6869932"/>
            <a:ext cx="2717531" cy="846457"/>
          </a:xfrm>
          <a:custGeom>
            <a:avLst/>
            <a:gdLst/>
            <a:ahLst/>
            <a:cxnLst/>
            <a:rect l="l" t="t" r="r" b="b"/>
            <a:pathLst>
              <a:path w="1889546" h="577142">
                <a:moveTo>
                  <a:pt x="0" y="0"/>
                </a:moveTo>
                <a:lnTo>
                  <a:pt x="1889547" y="0"/>
                </a:lnTo>
                <a:lnTo>
                  <a:pt x="1889547" y="577141"/>
                </a:lnTo>
                <a:lnTo>
                  <a:pt x="0" y="577141"/>
                </a:lnTo>
                <a:lnTo>
                  <a:pt x="0" y="0"/>
                </a:lnTo>
                <a:close/>
              </a:path>
            </a:pathLst>
          </a:custGeom>
          <a:blipFill>
            <a:blip r:embed="rId6"/>
            <a:stretch>
              <a:fillRect/>
            </a:stretch>
          </a:blipFill>
        </p:spPr>
      </p:sp>
      <p:sp>
        <p:nvSpPr>
          <p:cNvPr id="4" name="TextBox 34">
            <a:extLst>
              <a:ext uri="{FF2B5EF4-FFF2-40B4-BE49-F238E27FC236}">
                <a16:creationId xmlns:a16="http://schemas.microsoft.com/office/drawing/2014/main" id="{477715C4-62CF-ADFB-D7C0-9C075CCDA1D3}"/>
              </a:ext>
            </a:extLst>
          </p:cNvPr>
          <p:cNvSpPr txBox="1"/>
          <p:nvPr/>
        </p:nvSpPr>
        <p:spPr>
          <a:xfrm>
            <a:off x="2883362" y="6946900"/>
            <a:ext cx="4419980" cy="774374"/>
          </a:xfrm>
          <a:prstGeom prst="rect">
            <a:avLst/>
          </a:prstGeom>
          <a:solidFill>
            <a:schemeClr val="bg1"/>
          </a:solidFill>
        </p:spPr>
        <p:txBody>
          <a:bodyPr lIns="0" tIns="0" rIns="0" bIns="0" rtlCol="0" anchor="t">
            <a:spAutoFit/>
          </a:bodyPr>
          <a:lstStyle/>
          <a:p>
            <a:pPr algn="l">
              <a:lnSpc>
                <a:spcPts val="1201"/>
              </a:lnSpc>
              <a:spcBef>
                <a:spcPct val="0"/>
              </a:spcBef>
            </a:pPr>
            <a:r>
              <a:rPr lang="en-US" sz="1082" dirty="0">
                <a:solidFill>
                  <a:srgbClr val="000000"/>
                </a:solidFill>
                <a:latin typeface="Montserrat Classic"/>
                <a:ea typeface="Montserrat Classic"/>
                <a:cs typeface="Montserrat Classic"/>
                <a:sym typeface="Montserrat Classic"/>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468</Words>
  <Application>Microsoft Office PowerPoint</Application>
  <PresentationFormat>Προσαρμογή</PresentationFormat>
  <Paragraphs>19</Paragraphs>
  <Slides>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vt:i4>
      </vt:variant>
    </vt:vector>
  </HeadingPairs>
  <TitlesOfParts>
    <vt:vector size="7" baseType="lpstr">
      <vt:lpstr>Oswald</vt:lpstr>
      <vt:lpstr>Arial</vt:lpstr>
      <vt:lpstr>Montserrat Classic</vt:lpstr>
      <vt:lpstr>Calibri</vt:lpstr>
      <vt:lpstr>Office Theme</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Press Release BRIDGES</dc:title>
  <cp:lastModifiedBy>Areti Fourgkatsioti</cp:lastModifiedBy>
  <cp:revision>4</cp:revision>
  <dcterms:created xsi:type="dcterms:W3CDTF">2006-08-16T00:00:00Z</dcterms:created>
  <dcterms:modified xsi:type="dcterms:W3CDTF">2026-08-28T09:58:10Z</dcterms:modified>
  <dc:identifier>DAGZFOEYgik</dc:identifier>
</cp:coreProperties>
</file>